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6" r:id="rId2"/>
    <p:sldId id="257" r:id="rId3"/>
    <p:sldId id="258" r:id="rId4"/>
    <p:sldId id="266" r:id="rId5"/>
    <p:sldId id="269" r:id="rId6"/>
    <p:sldId id="267" r:id="rId7"/>
    <p:sldId id="264" r:id="rId8"/>
    <p:sldId id="270" r:id="rId9"/>
    <p:sldId id="259" r:id="rId10"/>
    <p:sldId id="262" r:id="rId11"/>
    <p:sldId id="271" r:id="rId12"/>
    <p:sldId id="273" r:id="rId13"/>
    <p:sldId id="274" r:id="rId14"/>
    <p:sldId id="275" r:id="rId15"/>
    <p:sldId id="276" r:id="rId16"/>
    <p:sldId id="278" r:id="rId17"/>
    <p:sldId id="277" r:id="rId18"/>
    <p:sldId id="281" r:id="rId19"/>
    <p:sldId id="279" r:id="rId20"/>
    <p:sldId id="280" r:id="rId21"/>
    <p:sldId id="260" r:id="rId22"/>
    <p:sldId id="261" r:id="rId23"/>
    <p:sldId id="282" r:id="rId24"/>
    <p:sldId id="28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32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46"/>
    <p:restoredTop sz="94673"/>
  </p:normalViewPr>
  <p:slideViewPr>
    <p:cSldViewPr snapToGrid="0" snapToObjects="1">
      <p:cViewPr>
        <p:scale>
          <a:sx n="231" d="100"/>
          <a:sy n="231" d="100"/>
        </p:scale>
        <p:origin x="-8104" y="-3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724319-82E9-DA40-ADD8-0ED0965DE162}" type="datetimeFigureOut">
              <a:rPr lang="en-US" smtClean="0"/>
              <a:t>7/16/18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E060E3-2908-DE49-81E2-CA54CBA803EF}" type="slidenum">
              <a:rPr lang="en-US" smtClean="0"/>
              <a:t>‹#›</a:t>
            </a:fld>
            <a:endParaRPr lang="en-US"/>
          </a:p>
        </p:txBody>
      </p:sp>
    </p:spTree>
    <p:extLst>
      <p:ext uri="{BB962C8B-B14F-4D97-AF65-F5344CB8AC3E}">
        <p14:creationId xmlns:p14="http://schemas.microsoft.com/office/powerpoint/2010/main" val="118570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Altuzarra_Spring</a:t>
            </a:r>
            <a:r>
              <a:rPr lang="en-US" dirty="0"/>
              <a:t> 2016 Ready-to-</a:t>
            </a:r>
            <a:r>
              <a:rPr lang="en-US" dirty="0" err="1"/>
              <a:t>Wear_Look</a:t>
            </a:r>
            <a:r>
              <a:rPr lang="en-US" dirty="0"/>
              <a:t> 12</a:t>
            </a:r>
          </a:p>
        </p:txBody>
      </p:sp>
      <p:sp>
        <p:nvSpPr>
          <p:cNvPr id="4" name="Slide Number Placeholder 3"/>
          <p:cNvSpPr>
            <a:spLocks noGrp="1"/>
          </p:cNvSpPr>
          <p:nvPr>
            <p:ph type="sldNum" sz="quarter" idx="10"/>
          </p:nvPr>
        </p:nvSpPr>
        <p:spPr/>
        <p:txBody>
          <a:bodyPr/>
          <a:lstStyle/>
          <a:p>
            <a:fld id="{A5E060E3-2908-DE49-81E2-CA54CBA803EF}" type="slidenum">
              <a:rPr lang="en-US" smtClean="0"/>
              <a:t>5</a:t>
            </a:fld>
            <a:endParaRPr lang="en-US"/>
          </a:p>
        </p:txBody>
      </p:sp>
    </p:spTree>
    <p:extLst>
      <p:ext uri="{BB962C8B-B14F-4D97-AF65-F5344CB8AC3E}">
        <p14:creationId xmlns:p14="http://schemas.microsoft.com/office/powerpoint/2010/main" val="3455347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Celine Spring 2018 Ready to Wear – Look 1</a:t>
            </a:r>
          </a:p>
        </p:txBody>
      </p:sp>
      <p:sp>
        <p:nvSpPr>
          <p:cNvPr id="4" name="Slide Number Placeholder 3"/>
          <p:cNvSpPr>
            <a:spLocks noGrp="1"/>
          </p:cNvSpPr>
          <p:nvPr>
            <p:ph type="sldNum" sz="quarter" idx="10"/>
          </p:nvPr>
        </p:nvSpPr>
        <p:spPr/>
        <p:txBody>
          <a:bodyPr/>
          <a:lstStyle/>
          <a:p>
            <a:fld id="{A5E060E3-2908-DE49-81E2-CA54CBA803EF}" type="slidenum">
              <a:rPr lang="en-US" smtClean="0"/>
              <a:t>6</a:t>
            </a:fld>
            <a:endParaRPr lang="en-US"/>
          </a:p>
        </p:txBody>
      </p:sp>
    </p:spTree>
    <p:extLst>
      <p:ext uri="{BB962C8B-B14F-4D97-AF65-F5344CB8AC3E}">
        <p14:creationId xmlns:p14="http://schemas.microsoft.com/office/powerpoint/2010/main" val="3356326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Gucci Spring 2018 Ready to Wear Look 57</a:t>
            </a:r>
          </a:p>
        </p:txBody>
      </p:sp>
      <p:sp>
        <p:nvSpPr>
          <p:cNvPr id="4" name="Slide Number Placeholder 3"/>
          <p:cNvSpPr>
            <a:spLocks noGrp="1"/>
          </p:cNvSpPr>
          <p:nvPr>
            <p:ph type="sldNum" sz="quarter" idx="10"/>
          </p:nvPr>
        </p:nvSpPr>
        <p:spPr/>
        <p:txBody>
          <a:bodyPr/>
          <a:lstStyle/>
          <a:p>
            <a:fld id="{A5E060E3-2908-DE49-81E2-CA54CBA803EF}" type="slidenum">
              <a:rPr lang="en-US" smtClean="0"/>
              <a:t>8</a:t>
            </a:fld>
            <a:endParaRPr lang="en-US"/>
          </a:p>
        </p:txBody>
      </p:sp>
    </p:spTree>
    <p:extLst>
      <p:ext uri="{BB962C8B-B14F-4D97-AF65-F5344CB8AC3E}">
        <p14:creationId xmlns:p14="http://schemas.microsoft.com/office/powerpoint/2010/main" val="3834964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E060E3-2908-DE49-81E2-CA54CBA803EF}" type="slidenum">
              <a:rPr lang="en-US" smtClean="0"/>
              <a:t>9</a:t>
            </a:fld>
            <a:endParaRPr lang="en-US"/>
          </a:p>
        </p:txBody>
      </p:sp>
    </p:spTree>
    <p:extLst>
      <p:ext uri="{BB962C8B-B14F-4D97-AF65-F5344CB8AC3E}">
        <p14:creationId xmlns:p14="http://schemas.microsoft.com/office/powerpoint/2010/main" val="3041502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E060E3-2908-DE49-81E2-CA54CBA803EF}" type="slidenum">
              <a:rPr lang="en-US" smtClean="0"/>
              <a:t>15</a:t>
            </a:fld>
            <a:endParaRPr lang="en-US"/>
          </a:p>
        </p:txBody>
      </p:sp>
    </p:spTree>
    <p:extLst>
      <p:ext uri="{BB962C8B-B14F-4D97-AF65-F5344CB8AC3E}">
        <p14:creationId xmlns:p14="http://schemas.microsoft.com/office/powerpoint/2010/main" val="1092204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recall f1-score support Alexander McQueen 0.15 0.23 0.18 1245 Altuzarra 0.13 0.02 0.04 1245 Balenciaga 0.15 0.05 0.07 1245 Bottega Veneta 0.13 0.36 0.19 1245 Burberry 0.21 0.09 0.13 1245 CALVIN KLEIN 205W39NYC 0.33 0.30 0.32 1245 Calvin Klein Collection 0.15 0.55 0.23 1245 Chanel 0.18 0.06 0.09 1245 Christian Dior 0.12 0.04 0.06 1245 Creatures of the Wind 0.20 0.37 0.26 1245 Céline 0.19 0.20 0.19 1245 </a:t>
            </a:r>
            <a:r>
              <a:rPr lang="en-US" dirty="0" err="1"/>
              <a:t>Erdem</a:t>
            </a:r>
            <a:r>
              <a:rPr lang="en-US" dirty="0"/>
              <a:t> 0.25 0.17 0.21 1245 Gucci 0.25 0.22 0.24 1245 </a:t>
            </a:r>
            <a:r>
              <a:rPr lang="en-US" dirty="0" err="1"/>
              <a:t>Jacquemus</a:t>
            </a:r>
            <a:r>
              <a:rPr lang="en-US" dirty="0"/>
              <a:t> 0.10 0.15 0.12 1245 </a:t>
            </a:r>
            <a:r>
              <a:rPr lang="en-US" dirty="0" err="1"/>
              <a:t>Koché</a:t>
            </a:r>
            <a:r>
              <a:rPr lang="en-US" dirty="0"/>
              <a:t> 0.24 0.12 0.16 1245 Loewe 0.18 0.22 0.20 1245 Louis Vuitton 0.08 0.04 0.05 1245 Marc Jacobs 0.25 0.27 0.26 1245 Moschino 0.27 0.24 0.25 1245 Prada 0.29 0.10 0.15 1245 Saint Laurent 0.16 0.17 0.17 1245 Valentino 0.14 0.08 0.10 1245 Versace 0.30 0.07 0.12 1245 </a:t>
            </a:r>
            <a:r>
              <a:rPr lang="en-US" dirty="0" err="1"/>
              <a:t>avg</a:t>
            </a:r>
            <a:r>
              <a:rPr lang="en-US" dirty="0"/>
              <a:t> / total 0.19 0.18 0.16 28635</a:t>
            </a:r>
          </a:p>
        </p:txBody>
      </p:sp>
      <p:sp>
        <p:nvSpPr>
          <p:cNvPr id="4" name="Slide Number Placeholder 3"/>
          <p:cNvSpPr>
            <a:spLocks noGrp="1"/>
          </p:cNvSpPr>
          <p:nvPr>
            <p:ph type="sldNum" sz="quarter" idx="10"/>
          </p:nvPr>
        </p:nvSpPr>
        <p:spPr/>
        <p:txBody>
          <a:bodyPr/>
          <a:lstStyle/>
          <a:p>
            <a:fld id="{A5E060E3-2908-DE49-81E2-CA54CBA803EF}" type="slidenum">
              <a:rPr lang="en-US" smtClean="0"/>
              <a:t>16</a:t>
            </a:fld>
            <a:endParaRPr lang="en-US"/>
          </a:p>
        </p:txBody>
      </p:sp>
    </p:spTree>
    <p:extLst>
      <p:ext uri="{BB962C8B-B14F-4D97-AF65-F5344CB8AC3E}">
        <p14:creationId xmlns:p14="http://schemas.microsoft.com/office/powerpoint/2010/main" val="2238959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Valentino_Spring</a:t>
            </a:r>
            <a:r>
              <a:rPr lang="en-US" dirty="0"/>
              <a:t> 2016 </a:t>
            </a:r>
            <a:r>
              <a:rPr lang="en-US" dirty="0" err="1"/>
              <a:t>Couture_Look</a:t>
            </a:r>
            <a:r>
              <a:rPr lang="en-US" dirty="0"/>
              <a:t> 57</a:t>
            </a:r>
          </a:p>
          <a:p>
            <a:r>
              <a:rPr lang="en-US" dirty="0" err="1"/>
              <a:t>Gucci_Spring</a:t>
            </a:r>
            <a:r>
              <a:rPr lang="en-US" dirty="0"/>
              <a:t> 2017 Ready-to-</a:t>
            </a:r>
            <a:r>
              <a:rPr lang="en-US" dirty="0" err="1"/>
              <a:t>Wear_Look</a:t>
            </a:r>
            <a:r>
              <a:rPr lang="en-US" dirty="0"/>
              <a:t> 46</a:t>
            </a:r>
          </a:p>
          <a:p>
            <a:r>
              <a:rPr lang="en-US" dirty="0" err="1"/>
              <a:t>Gucci_Spring</a:t>
            </a:r>
            <a:r>
              <a:rPr lang="en-US" dirty="0"/>
              <a:t> 2017 </a:t>
            </a:r>
            <a:r>
              <a:rPr lang="en-US" dirty="0" err="1"/>
              <a:t>Menswear_Look</a:t>
            </a:r>
            <a:r>
              <a:rPr lang="en-US" dirty="0"/>
              <a:t> 49</a:t>
            </a:r>
          </a:p>
          <a:p>
            <a:r>
              <a:rPr lang="en-US" dirty="0"/>
              <a:t>Bottega </a:t>
            </a:r>
            <a:r>
              <a:rPr lang="en-US" dirty="0" err="1"/>
              <a:t>Veneta_Fall</a:t>
            </a:r>
            <a:r>
              <a:rPr lang="en-US" dirty="0"/>
              <a:t> 2016 Ready-to-</a:t>
            </a:r>
            <a:r>
              <a:rPr lang="en-US" dirty="0" err="1"/>
              <a:t>Wear_Look</a:t>
            </a:r>
            <a:r>
              <a:rPr lang="en-US" dirty="0"/>
              <a:t> 10</a:t>
            </a:r>
          </a:p>
          <a:p>
            <a:r>
              <a:rPr lang="en-US" dirty="0" err="1"/>
              <a:t>Jacquemus_Spring</a:t>
            </a:r>
            <a:r>
              <a:rPr lang="en-US" dirty="0"/>
              <a:t> 2018 Ready-to-</a:t>
            </a:r>
            <a:r>
              <a:rPr lang="en-US" dirty="0" err="1"/>
              <a:t>Wear_Look</a:t>
            </a:r>
            <a:r>
              <a:rPr lang="en-US" dirty="0"/>
              <a:t> 33</a:t>
            </a:r>
          </a:p>
          <a:p>
            <a:endParaRPr lang="en-US" dirty="0"/>
          </a:p>
        </p:txBody>
      </p:sp>
      <p:sp>
        <p:nvSpPr>
          <p:cNvPr id="4" name="Slide Number Placeholder 3"/>
          <p:cNvSpPr>
            <a:spLocks noGrp="1"/>
          </p:cNvSpPr>
          <p:nvPr>
            <p:ph type="sldNum" sz="quarter" idx="10"/>
          </p:nvPr>
        </p:nvSpPr>
        <p:spPr/>
        <p:txBody>
          <a:bodyPr/>
          <a:lstStyle/>
          <a:p>
            <a:fld id="{A5E060E3-2908-DE49-81E2-CA54CBA803EF}" type="slidenum">
              <a:rPr lang="en-US" smtClean="0"/>
              <a:t>24</a:t>
            </a:fld>
            <a:endParaRPr lang="en-US"/>
          </a:p>
        </p:txBody>
      </p:sp>
    </p:spTree>
    <p:extLst>
      <p:ext uri="{BB962C8B-B14F-4D97-AF65-F5344CB8AC3E}">
        <p14:creationId xmlns:p14="http://schemas.microsoft.com/office/powerpoint/2010/main" val="729758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A806F5-253A-5F48-8EC7-76AD91CEF644}" type="datetimeFigureOut">
              <a:rPr lang="en-US" smtClean="0"/>
              <a:t>7/16/18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321021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A806F5-253A-5F48-8EC7-76AD91CEF644}" type="datetimeFigureOut">
              <a:rPr lang="en-US" smtClean="0"/>
              <a:t>7/16/18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3138035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A806F5-253A-5F48-8EC7-76AD91CEF644}" type="datetimeFigureOut">
              <a:rPr lang="en-US" smtClean="0"/>
              <a:t>7/16/18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4231946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A806F5-253A-5F48-8EC7-76AD91CEF644}" type="datetimeFigureOut">
              <a:rPr lang="en-US" smtClean="0"/>
              <a:t>7/16/18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1961815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6A806F5-253A-5F48-8EC7-76AD91CEF644}" type="datetimeFigureOut">
              <a:rPr lang="en-US" smtClean="0"/>
              <a:t>7/16/18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657335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A806F5-253A-5F48-8EC7-76AD91CEF644}" type="datetimeFigureOut">
              <a:rPr lang="en-US" smtClean="0"/>
              <a:t>7/16/18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1347623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A806F5-253A-5F48-8EC7-76AD91CEF644}" type="datetimeFigureOut">
              <a:rPr lang="en-US" smtClean="0"/>
              <a:t>7/16/18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622523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A806F5-253A-5F48-8EC7-76AD91CEF644}" type="datetimeFigureOut">
              <a:rPr lang="en-US" smtClean="0"/>
              <a:t>7/16/18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278853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A806F5-253A-5F48-8EC7-76AD91CEF644}" type="datetimeFigureOut">
              <a:rPr lang="en-US" smtClean="0"/>
              <a:t>7/16/18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3594377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6A806F5-253A-5F48-8EC7-76AD91CEF644}" type="datetimeFigureOut">
              <a:rPr lang="en-US" smtClean="0"/>
              <a:t>7/16/18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3698892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6A806F5-253A-5F48-8EC7-76AD91CEF644}" type="datetimeFigureOut">
              <a:rPr lang="en-US" smtClean="0"/>
              <a:t>7/16/18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B4A6CE-586D-E44B-8171-7CF1800A97DD}" type="slidenum">
              <a:rPr lang="en-US" smtClean="0"/>
              <a:t>‹#›</a:t>
            </a:fld>
            <a:endParaRPr lang="en-US"/>
          </a:p>
        </p:txBody>
      </p:sp>
    </p:spTree>
    <p:extLst>
      <p:ext uri="{BB962C8B-B14F-4D97-AF65-F5344CB8AC3E}">
        <p14:creationId xmlns:p14="http://schemas.microsoft.com/office/powerpoint/2010/main" val="812278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806F5-253A-5F48-8EC7-76AD91CEF644}" type="datetimeFigureOut">
              <a:rPr lang="en-US" smtClean="0"/>
              <a:t>7/16/18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B4A6CE-586D-E44B-8171-7CF1800A97DD}" type="slidenum">
              <a:rPr lang="en-US" smtClean="0"/>
              <a:t>‹#›</a:t>
            </a:fld>
            <a:endParaRPr lang="en-US"/>
          </a:p>
        </p:txBody>
      </p:sp>
    </p:spTree>
    <p:extLst>
      <p:ext uri="{BB962C8B-B14F-4D97-AF65-F5344CB8AC3E}">
        <p14:creationId xmlns:p14="http://schemas.microsoft.com/office/powerpoint/2010/main" val="11309794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2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jpg"/><Relationship Id="rId18" Type="http://schemas.openxmlformats.org/officeDocument/2006/relationships/image" Target="../media/image17.png"/><Relationship Id="rId3" Type="http://schemas.openxmlformats.org/officeDocument/2006/relationships/image" Target="../media/image2.jpg"/><Relationship Id="rId21" Type="http://schemas.openxmlformats.org/officeDocument/2006/relationships/image" Target="../media/image20.jpg"/><Relationship Id="rId7" Type="http://schemas.openxmlformats.org/officeDocument/2006/relationships/image" Target="../media/image6.jpg"/><Relationship Id="rId12" Type="http://schemas.openxmlformats.org/officeDocument/2006/relationships/image" Target="../media/image11.jpg"/><Relationship Id="rId17" Type="http://schemas.openxmlformats.org/officeDocument/2006/relationships/image" Target="../media/image16.jpg"/><Relationship Id="rId2" Type="http://schemas.openxmlformats.org/officeDocument/2006/relationships/image" Target="../media/image1.jpg"/><Relationship Id="rId16" Type="http://schemas.openxmlformats.org/officeDocument/2006/relationships/image" Target="../media/image15.jp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jpg"/><Relationship Id="rId15" Type="http://schemas.openxmlformats.org/officeDocument/2006/relationships/image" Target="../media/image14.jpg"/><Relationship Id="rId10" Type="http://schemas.openxmlformats.org/officeDocument/2006/relationships/image" Target="../media/image9.jpg"/><Relationship Id="rId19" Type="http://schemas.openxmlformats.org/officeDocument/2006/relationships/image" Target="../media/image18.jpeg"/><Relationship Id="rId4" Type="http://schemas.openxmlformats.org/officeDocument/2006/relationships/image" Target="../media/image3.jpg"/><Relationship Id="rId9" Type="http://schemas.openxmlformats.org/officeDocument/2006/relationships/image" Target="../media/image8.png"/><Relationship Id="rId1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A9708-EB13-2040-AE9C-0D0EA510D7B6}"/>
              </a:ext>
            </a:extLst>
          </p:cNvPr>
          <p:cNvSpPr>
            <a:spLocks noGrp="1"/>
          </p:cNvSpPr>
          <p:nvPr>
            <p:ph type="ctrTitle"/>
          </p:nvPr>
        </p:nvSpPr>
        <p:spPr/>
        <p:txBody>
          <a:bodyPr/>
          <a:lstStyle/>
          <a:p>
            <a:r>
              <a:rPr lang="en-US" dirty="0"/>
              <a:t>Fashioning Models from Fashion Models</a:t>
            </a:r>
          </a:p>
        </p:txBody>
      </p:sp>
      <p:sp>
        <p:nvSpPr>
          <p:cNvPr id="3" name="Subtitle 2">
            <a:extLst>
              <a:ext uri="{FF2B5EF4-FFF2-40B4-BE49-F238E27FC236}">
                <a16:creationId xmlns:a16="http://schemas.microsoft.com/office/drawing/2014/main" id="{F80E442D-68F3-F740-BD47-06F2D7F8F8C4}"/>
              </a:ext>
            </a:extLst>
          </p:cNvPr>
          <p:cNvSpPr>
            <a:spLocks noGrp="1"/>
          </p:cNvSpPr>
          <p:nvPr>
            <p:ph type="subTitle" idx="1"/>
          </p:nvPr>
        </p:nvSpPr>
        <p:spPr/>
        <p:txBody>
          <a:bodyPr/>
          <a:lstStyle/>
          <a:p>
            <a:r>
              <a:rPr lang="en-US" dirty="0"/>
              <a:t>A study of color from the most visible fashion events </a:t>
            </a:r>
          </a:p>
          <a:p>
            <a:r>
              <a:rPr lang="en-US" dirty="0"/>
              <a:t>By Frank Turner</a:t>
            </a:r>
          </a:p>
        </p:txBody>
      </p:sp>
    </p:spTree>
    <p:extLst>
      <p:ext uri="{BB962C8B-B14F-4D97-AF65-F5344CB8AC3E}">
        <p14:creationId xmlns:p14="http://schemas.microsoft.com/office/powerpoint/2010/main" val="3097376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70EE5-17A1-8B4A-801D-DDA0EAAA680D}"/>
              </a:ext>
            </a:extLst>
          </p:cNvPr>
          <p:cNvSpPr>
            <a:spLocks noGrp="1"/>
          </p:cNvSpPr>
          <p:nvPr>
            <p:ph type="title"/>
          </p:nvPr>
        </p:nvSpPr>
        <p:spPr>
          <a:xfrm>
            <a:off x="8119870" y="961509"/>
            <a:ext cx="3233930" cy="2556385"/>
          </a:xfrm>
        </p:spPr>
        <p:txBody>
          <a:bodyPr anchor="b">
            <a:normAutofit/>
          </a:bodyPr>
          <a:lstStyle/>
          <a:p>
            <a:r>
              <a:rPr lang="en-US" sz="4800"/>
              <a:t>Here is my bag of Colors</a:t>
            </a:r>
          </a:p>
        </p:txBody>
      </p:sp>
      <p:sp>
        <p:nvSpPr>
          <p:cNvPr id="3" name="Content Placeholder 2">
            <a:extLst>
              <a:ext uri="{FF2B5EF4-FFF2-40B4-BE49-F238E27FC236}">
                <a16:creationId xmlns:a16="http://schemas.microsoft.com/office/drawing/2014/main" id="{2AC0BA90-4945-5B41-83E8-D1F80BC002B5}"/>
              </a:ext>
            </a:extLst>
          </p:cNvPr>
          <p:cNvSpPr>
            <a:spLocks noGrp="1"/>
          </p:cNvSpPr>
          <p:nvPr>
            <p:ph idx="1"/>
          </p:nvPr>
        </p:nvSpPr>
        <p:spPr>
          <a:xfrm>
            <a:off x="8134350" y="3676650"/>
            <a:ext cx="3219450" cy="2195183"/>
          </a:xfrm>
        </p:spPr>
        <p:txBody>
          <a:bodyPr>
            <a:normAutofit/>
          </a:bodyPr>
          <a:lstStyle/>
          <a:p>
            <a:r>
              <a:rPr lang="en-US" sz="1600" dirty="0"/>
              <a:t>You might notice there are only 140 colors here… After my algorithm was matched, only 140 of the 152 colors in my color dictionary had pixel clusters mapped to it</a:t>
            </a:r>
          </a:p>
        </p:txBody>
      </p:sp>
      <p:pic>
        <p:nvPicPr>
          <p:cNvPr id="10" name="Picture 9">
            <a:extLst>
              <a:ext uri="{FF2B5EF4-FFF2-40B4-BE49-F238E27FC236}">
                <a16:creationId xmlns:a16="http://schemas.microsoft.com/office/drawing/2014/main" id="{A36680EA-34F6-BE44-9780-7E03EDAA60FF}"/>
              </a:ext>
            </a:extLst>
          </p:cNvPr>
          <p:cNvPicPr>
            <a:picLocks noChangeAspect="1"/>
          </p:cNvPicPr>
          <p:nvPr/>
        </p:nvPicPr>
        <p:blipFill>
          <a:blip r:embed="rId2"/>
          <a:stretch>
            <a:fillRect/>
          </a:stretch>
        </p:blipFill>
        <p:spPr>
          <a:xfrm>
            <a:off x="961812" y="1157237"/>
            <a:ext cx="6254496" cy="4518873"/>
          </a:xfrm>
          <a:prstGeom prst="rect">
            <a:avLst/>
          </a:prstGeom>
        </p:spPr>
      </p:pic>
    </p:spTree>
    <p:extLst>
      <p:ext uri="{BB962C8B-B14F-4D97-AF65-F5344CB8AC3E}">
        <p14:creationId xmlns:p14="http://schemas.microsoft.com/office/powerpoint/2010/main" val="282003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C485C-4366-F14E-930D-968BDE790B45}"/>
              </a:ext>
            </a:extLst>
          </p:cNvPr>
          <p:cNvSpPr>
            <a:spLocks noGrp="1"/>
          </p:cNvSpPr>
          <p:nvPr>
            <p:ph type="title"/>
          </p:nvPr>
        </p:nvSpPr>
        <p:spPr>
          <a:xfrm>
            <a:off x="648929" y="629266"/>
            <a:ext cx="3651467" cy="1676603"/>
          </a:xfrm>
        </p:spPr>
        <p:txBody>
          <a:bodyPr>
            <a:normAutofit/>
          </a:bodyPr>
          <a:lstStyle/>
          <a:p>
            <a:r>
              <a:rPr lang="en-US" dirty="0"/>
              <a:t>Mapping Colors</a:t>
            </a:r>
          </a:p>
        </p:txBody>
      </p:sp>
      <p:sp>
        <p:nvSpPr>
          <p:cNvPr id="3" name="Content Placeholder 2">
            <a:extLst>
              <a:ext uri="{FF2B5EF4-FFF2-40B4-BE49-F238E27FC236}">
                <a16:creationId xmlns:a16="http://schemas.microsoft.com/office/drawing/2014/main" id="{C2D709DC-1DD5-314A-AC6A-14E34BB4B36C}"/>
              </a:ext>
            </a:extLst>
          </p:cNvPr>
          <p:cNvSpPr>
            <a:spLocks noGrp="1"/>
          </p:cNvSpPr>
          <p:nvPr>
            <p:ph idx="1"/>
          </p:nvPr>
        </p:nvSpPr>
        <p:spPr>
          <a:xfrm>
            <a:off x="648931" y="2438400"/>
            <a:ext cx="3651466" cy="3785419"/>
          </a:xfrm>
        </p:spPr>
        <p:txBody>
          <a:bodyPr>
            <a:normAutofit/>
          </a:bodyPr>
          <a:lstStyle/>
          <a:p>
            <a:r>
              <a:rPr lang="en-US" sz="1800"/>
              <a:t>By treating the RGB space as a cube, can map a cluster using the Pythagorean Theorem to it’s closest color</a:t>
            </a:r>
          </a:p>
        </p:txBody>
      </p:sp>
      <p:pic>
        <p:nvPicPr>
          <p:cNvPr id="5" name="Picture 4">
            <a:extLst>
              <a:ext uri="{FF2B5EF4-FFF2-40B4-BE49-F238E27FC236}">
                <a16:creationId xmlns:a16="http://schemas.microsoft.com/office/drawing/2014/main" id="{5C40B98D-94B1-9C4E-B3B9-323EE8AB961E}"/>
              </a:ext>
            </a:extLst>
          </p:cNvPr>
          <p:cNvPicPr>
            <a:picLocks noChangeAspect="1"/>
          </p:cNvPicPr>
          <p:nvPr/>
        </p:nvPicPr>
        <p:blipFill rotWithShape="1">
          <a:blip r:embed="rId2"/>
          <a:srcRect r="3579" b="1"/>
          <a:stretch/>
        </p:blipFill>
        <p:spPr>
          <a:xfrm>
            <a:off x="4639056" y="10"/>
            <a:ext cx="7552944" cy="6857990"/>
          </a:xfrm>
          <a:prstGeom prst="rect">
            <a:avLst/>
          </a:prstGeom>
          <a:effectLst/>
        </p:spPr>
      </p:pic>
    </p:spTree>
    <p:extLst>
      <p:ext uri="{BB962C8B-B14F-4D97-AF65-F5344CB8AC3E}">
        <p14:creationId xmlns:p14="http://schemas.microsoft.com/office/powerpoint/2010/main" val="2771611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497173-D743-BC4E-AD72-E0D28D9C7B58}"/>
              </a:ext>
            </a:extLst>
          </p:cNvPr>
          <p:cNvSpPr>
            <a:spLocks noGrp="1"/>
          </p:cNvSpPr>
          <p:nvPr>
            <p:ph type="title"/>
          </p:nvPr>
        </p:nvSpPr>
        <p:spPr>
          <a:xfrm>
            <a:off x="643467" y="643467"/>
            <a:ext cx="3363974" cy="1597315"/>
          </a:xfrm>
          <a:noFill/>
          <a:ln w="19050">
            <a:solidFill>
              <a:schemeClr val="bg1"/>
            </a:solidFill>
          </a:ln>
        </p:spPr>
        <p:txBody>
          <a:bodyPr vert="horz" wrap="square" lIns="91440" tIns="45720" rIns="91440" bIns="45720" rtlCol="0">
            <a:normAutofit/>
          </a:bodyPr>
          <a:lstStyle/>
          <a:p>
            <a:pPr algn="ctr"/>
            <a:r>
              <a:rPr lang="en-US" sz="2800" kern="1200">
                <a:solidFill>
                  <a:schemeClr val="bg1"/>
                </a:solidFill>
                <a:latin typeface="+mj-lt"/>
                <a:ea typeface="+mj-ea"/>
                <a:cs typeface="+mj-cs"/>
              </a:rPr>
              <a:t>Visualizing Color</a:t>
            </a:r>
          </a:p>
        </p:txBody>
      </p:sp>
      <p:sp>
        <p:nvSpPr>
          <p:cNvPr id="3" name="Content Placeholder 2">
            <a:extLst>
              <a:ext uri="{FF2B5EF4-FFF2-40B4-BE49-F238E27FC236}">
                <a16:creationId xmlns:a16="http://schemas.microsoft.com/office/drawing/2014/main" id="{FA307401-0CE0-C34F-988A-9FAF1C861FB4}"/>
              </a:ext>
            </a:extLst>
          </p:cNvPr>
          <p:cNvSpPr>
            <a:spLocks noGrp="1"/>
          </p:cNvSpPr>
          <p:nvPr>
            <p:ph idx="1"/>
          </p:nvPr>
        </p:nvSpPr>
        <p:spPr>
          <a:xfrm>
            <a:off x="643468" y="2638044"/>
            <a:ext cx="3363974" cy="3415622"/>
          </a:xfrm>
        </p:spPr>
        <p:txBody>
          <a:bodyPr vert="horz" lIns="91440" tIns="45720" rIns="91440" bIns="45720" rtlCol="0">
            <a:normAutofit/>
          </a:bodyPr>
          <a:lstStyle/>
          <a:p>
            <a:pPr marL="0" indent="0">
              <a:buNone/>
            </a:pPr>
            <a:r>
              <a:rPr lang="en-US" sz="2000" kern="1200">
                <a:solidFill>
                  <a:schemeClr val="bg1"/>
                </a:solidFill>
                <a:latin typeface="+mn-lt"/>
                <a:ea typeface="+mn-ea"/>
                <a:cs typeface="+mn-cs"/>
              </a:rPr>
              <a:t>Create a new Palette in Tableau</a:t>
            </a:r>
          </a:p>
          <a:p>
            <a:pPr marL="0" indent="0">
              <a:buNone/>
            </a:pPr>
            <a:r>
              <a:rPr lang="en-US" sz="2000">
                <a:solidFill>
                  <a:schemeClr val="bg1"/>
                </a:solidFill>
              </a:rPr>
              <a:t>Radius is frequency of occurance</a:t>
            </a:r>
            <a:endParaRPr lang="en-US" sz="2000" kern="1200">
              <a:solidFill>
                <a:schemeClr val="bg1"/>
              </a:solidFill>
              <a:latin typeface="+mn-lt"/>
              <a:ea typeface="+mn-ea"/>
              <a:cs typeface="+mn-cs"/>
            </a:endParaRPr>
          </a:p>
        </p:txBody>
      </p:sp>
      <p:pic>
        <p:nvPicPr>
          <p:cNvPr id="5" name="Picture 4">
            <a:extLst>
              <a:ext uri="{FF2B5EF4-FFF2-40B4-BE49-F238E27FC236}">
                <a16:creationId xmlns:a16="http://schemas.microsoft.com/office/drawing/2014/main" id="{81B38181-3C37-234F-9016-526DFDFDE14E}"/>
              </a:ext>
            </a:extLst>
          </p:cNvPr>
          <p:cNvPicPr>
            <a:picLocks noChangeAspect="1"/>
          </p:cNvPicPr>
          <p:nvPr/>
        </p:nvPicPr>
        <p:blipFill>
          <a:blip r:embed="rId2"/>
          <a:stretch>
            <a:fillRect/>
          </a:stretch>
        </p:blipFill>
        <p:spPr>
          <a:xfrm>
            <a:off x="5297763" y="1129544"/>
            <a:ext cx="6250769" cy="4438045"/>
          </a:xfrm>
          <a:prstGeom prst="rect">
            <a:avLst/>
          </a:prstGeom>
        </p:spPr>
      </p:pic>
    </p:spTree>
    <p:extLst>
      <p:ext uri="{BB962C8B-B14F-4D97-AF65-F5344CB8AC3E}">
        <p14:creationId xmlns:p14="http://schemas.microsoft.com/office/powerpoint/2010/main" val="783587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134759-7625-CA48-9842-A1DFEFD257A5}"/>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Visualizing Color</a:t>
            </a:r>
          </a:p>
        </p:txBody>
      </p:sp>
      <p:sp>
        <p:nvSpPr>
          <p:cNvPr id="3" name="Content Placeholder 2">
            <a:extLst>
              <a:ext uri="{FF2B5EF4-FFF2-40B4-BE49-F238E27FC236}">
                <a16:creationId xmlns:a16="http://schemas.microsoft.com/office/drawing/2014/main" id="{7B6301D4-AA86-C54A-96AE-407FB63FB5C5}"/>
              </a:ext>
            </a:extLst>
          </p:cNvPr>
          <p:cNvSpPr>
            <a:spLocks noGrp="1"/>
          </p:cNvSpPr>
          <p:nvPr>
            <p:ph idx="1"/>
          </p:nvPr>
        </p:nvSpPr>
        <p:spPr>
          <a:xfrm>
            <a:off x="643468" y="2638044"/>
            <a:ext cx="3363974" cy="3415622"/>
          </a:xfrm>
        </p:spPr>
        <p:txBody>
          <a:bodyPr>
            <a:normAutofit/>
          </a:bodyPr>
          <a:lstStyle/>
          <a:p>
            <a:r>
              <a:rPr lang="en-US" sz="2000" dirty="0" err="1">
                <a:solidFill>
                  <a:schemeClr val="bg1"/>
                </a:solidFill>
              </a:rPr>
              <a:t>Treemaps</a:t>
            </a:r>
            <a:r>
              <a:rPr lang="en-US" sz="2000" dirty="0">
                <a:solidFill>
                  <a:schemeClr val="bg1"/>
                </a:solidFill>
              </a:rPr>
              <a:t> are normally used for stock portfolios.</a:t>
            </a:r>
          </a:p>
          <a:p>
            <a:r>
              <a:rPr lang="en-US" sz="2000" dirty="0">
                <a:solidFill>
                  <a:schemeClr val="bg1"/>
                </a:solidFill>
              </a:rPr>
              <a:t>Grouping colors by hue is like grouping by industry </a:t>
            </a:r>
          </a:p>
          <a:p>
            <a:r>
              <a:rPr lang="en-US" sz="2000" dirty="0">
                <a:solidFill>
                  <a:schemeClr val="bg1"/>
                </a:solidFill>
              </a:rPr>
              <a:t>Area represents color Frequency </a:t>
            </a:r>
          </a:p>
        </p:txBody>
      </p:sp>
      <p:pic>
        <p:nvPicPr>
          <p:cNvPr id="5" name="Picture 4">
            <a:extLst>
              <a:ext uri="{FF2B5EF4-FFF2-40B4-BE49-F238E27FC236}">
                <a16:creationId xmlns:a16="http://schemas.microsoft.com/office/drawing/2014/main" id="{6D0051E7-5473-4D47-8EB5-0E8772B314DA}"/>
              </a:ext>
            </a:extLst>
          </p:cNvPr>
          <p:cNvPicPr>
            <a:picLocks noChangeAspect="1"/>
          </p:cNvPicPr>
          <p:nvPr/>
        </p:nvPicPr>
        <p:blipFill>
          <a:blip r:embed="rId2"/>
          <a:stretch>
            <a:fillRect/>
          </a:stretch>
        </p:blipFill>
        <p:spPr>
          <a:xfrm>
            <a:off x="4650908" y="1151466"/>
            <a:ext cx="7512954" cy="4902200"/>
          </a:xfrm>
          <a:prstGeom prst="rect">
            <a:avLst/>
          </a:prstGeom>
        </p:spPr>
      </p:pic>
    </p:spTree>
    <p:extLst>
      <p:ext uri="{BB962C8B-B14F-4D97-AF65-F5344CB8AC3E}">
        <p14:creationId xmlns:p14="http://schemas.microsoft.com/office/powerpoint/2010/main" val="973162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897C0-FE9A-AB40-9F6B-443A6BCD9FAC}"/>
              </a:ext>
            </a:extLst>
          </p:cNvPr>
          <p:cNvSpPr>
            <a:spLocks noGrp="1"/>
          </p:cNvSpPr>
          <p:nvPr>
            <p:ph type="title"/>
          </p:nvPr>
        </p:nvSpPr>
        <p:spPr>
          <a:xfrm>
            <a:off x="838200" y="365125"/>
            <a:ext cx="10515600" cy="1325563"/>
          </a:xfrm>
        </p:spPr>
        <p:txBody>
          <a:bodyPr/>
          <a:lstStyle/>
          <a:p>
            <a:r>
              <a:rPr lang="en-US"/>
              <a:t>How To Develop Intuition? Enter Data Science</a:t>
            </a:r>
            <a:endParaRPr lang="en-US" dirty="0"/>
          </a:p>
        </p:txBody>
      </p:sp>
      <p:sp>
        <p:nvSpPr>
          <p:cNvPr id="3" name="Content Placeholder 2">
            <a:extLst>
              <a:ext uri="{FF2B5EF4-FFF2-40B4-BE49-F238E27FC236}">
                <a16:creationId xmlns:a16="http://schemas.microsoft.com/office/drawing/2014/main" id="{0DAAAAAC-23FF-534D-B064-EAC767454E77}"/>
              </a:ext>
            </a:extLst>
          </p:cNvPr>
          <p:cNvSpPr>
            <a:spLocks noGrp="1"/>
          </p:cNvSpPr>
          <p:nvPr>
            <p:ph idx="1"/>
          </p:nvPr>
        </p:nvSpPr>
        <p:spPr>
          <a:xfrm>
            <a:off x="838200" y="1825625"/>
            <a:ext cx="10515600" cy="4351338"/>
          </a:xfrm>
        </p:spPr>
        <p:txBody>
          <a:bodyPr/>
          <a:lstStyle/>
          <a:p>
            <a:r>
              <a:rPr lang="en-US"/>
              <a:t>Used Logistic Regression to predict designers based on colors.</a:t>
            </a:r>
          </a:p>
          <a:p>
            <a:r>
              <a:rPr lang="en-US"/>
              <a:t>Optimize the model and extract coefficients</a:t>
            </a:r>
          </a:p>
          <a:p>
            <a:r>
              <a:rPr lang="en-US"/>
              <a:t>Assume higher coefficients are considered “defining” characteristic for designer</a:t>
            </a:r>
          </a:p>
          <a:p>
            <a:r>
              <a:rPr lang="en-US"/>
              <a:t>Used the same technique to predict show, and season</a:t>
            </a:r>
            <a:endParaRPr lang="en-US" dirty="0"/>
          </a:p>
        </p:txBody>
      </p:sp>
    </p:spTree>
    <p:extLst>
      <p:ext uri="{BB962C8B-B14F-4D97-AF65-F5344CB8AC3E}">
        <p14:creationId xmlns:p14="http://schemas.microsoft.com/office/powerpoint/2010/main" val="426427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7CE64D-92AB-884E-A984-54C55CA1CB79}"/>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Predicting Designer – Season included</a:t>
            </a:r>
          </a:p>
        </p:txBody>
      </p:sp>
      <p:sp>
        <p:nvSpPr>
          <p:cNvPr id="9" name="Content Placeholder 8">
            <a:extLst>
              <a:ext uri="{FF2B5EF4-FFF2-40B4-BE49-F238E27FC236}">
                <a16:creationId xmlns:a16="http://schemas.microsoft.com/office/drawing/2014/main" id="{AFFFEC57-A6B3-48CF-962F-CCC83188A5D5}"/>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The fact this model predicts anything is surprising</a:t>
            </a:r>
          </a:p>
          <a:p>
            <a:r>
              <a:rPr lang="en-US" sz="2000" dirty="0">
                <a:solidFill>
                  <a:schemeClr val="bg1"/>
                </a:solidFill>
              </a:rPr>
              <a:t>Moschino (80% accuracy) and Christian Dior (50% accuracy) standout, but only participate in Resort Shows</a:t>
            </a:r>
          </a:p>
        </p:txBody>
      </p:sp>
      <p:pic>
        <p:nvPicPr>
          <p:cNvPr id="7" name="Content Placeholder 3">
            <a:extLst>
              <a:ext uri="{FF2B5EF4-FFF2-40B4-BE49-F238E27FC236}">
                <a16:creationId xmlns:a16="http://schemas.microsoft.com/office/drawing/2014/main" id="{A238E021-7CE7-A646-8FC1-08B040D2E044}"/>
              </a:ext>
            </a:extLst>
          </p:cNvPr>
          <p:cNvPicPr>
            <a:picLocks noChangeAspect="1"/>
          </p:cNvPicPr>
          <p:nvPr/>
        </p:nvPicPr>
        <p:blipFill>
          <a:blip r:embed="rId3"/>
          <a:stretch>
            <a:fillRect/>
          </a:stretch>
        </p:blipFill>
        <p:spPr>
          <a:xfrm>
            <a:off x="5297763" y="643467"/>
            <a:ext cx="6056037" cy="6168187"/>
          </a:xfrm>
          <a:prstGeom prst="rect">
            <a:avLst/>
          </a:prstGeom>
        </p:spPr>
      </p:pic>
    </p:spTree>
    <p:extLst>
      <p:ext uri="{BB962C8B-B14F-4D97-AF65-F5344CB8AC3E}">
        <p14:creationId xmlns:p14="http://schemas.microsoft.com/office/powerpoint/2010/main" val="991611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7CE64D-92AB-884E-A984-54C55CA1CB79}"/>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Predicting Designer – Season excluded</a:t>
            </a:r>
          </a:p>
        </p:txBody>
      </p:sp>
      <p:sp>
        <p:nvSpPr>
          <p:cNvPr id="9" name="Content Placeholder 8">
            <a:extLst>
              <a:ext uri="{FF2B5EF4-FFF2-40B4-BE49-F238E27FC236}">
                <a16:creationId xmlns:a16="http://schemas.microsoft.com/office/drawing/2014/main" id="{AFFFEC57-A6B3-48CF-962F-CCC83188A5D5}"/>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With Only  Color 205W39NYC Stands Out (33% Accuracy) and Marc Jacobs (25% accuracy)</a:t>
            </a:r>
          </a:p>
        </p:txBody>
      </p:sp>
      <p:pic>
        <p:nvPicPr>
          <p:cNvPr id="3" name="Picture 2">
            <a:extLst>
              <a:ext uri="{FF2B5EF4-FFF2-40B4-BE49-F238E27FC236}">
                <a16:creationId xmlns:a16="http://schemas.microsoft.com/office/drawing/2014/main" id="{126D7144-0F4C-E24F-8599-FB1D7BE31D5A}"/>
              </a:ext>
            </a:extLst>
          </p:cNvPr>
          <p:cNvPicPr>
            <a:picLocks noChangeAspect="1"/>
          </p:cNvPicPr>
          <p:nvPr/>
        </p:nvPicPr>
        <p:blipFill>
          <a:blip r:embed="rId3"/>
          <a:stretch>
            <a:fillRect/>
          </a:stretch>
        </p:blipFill>
        <p:spPr>
          <a:xfrm>
            <a:off x="5297763" y="643467"/>
            <a:ext cx="6057865" cy="6214533"/>
          </a:xfrm>
          <a:prstGeom prst="rect">
            <a:avLst/>
          </a:prstGeom>
        </p:spPr>
      </p:pic>
    </p:spTree>
    <p:extLst>
      <p:ext uri="{BB962C8B-B14F-4D97-AF65-F5344CB8AC3E}">
        <p14:creationId xmlns:p14="http://schemas.microsoft.com/office/powerpoint/2010/main" val="2131593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DFE72A-3EDB-014A-960F-508B6E67610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Defining Colors By Brand</a:t>
            </a:r>
          </a:p>
        </p:txBody>
      </p:sp>
      <p:pic>
        <p:nvPicPr>
          <p:cNvPr id="4" name="Content Placeholder 3">
            <a:extLst>
              <a:ext uri="{FF2B5EF4-FFF2-40B4-BE49-F238E27FC236}">
                <a16:creationId xmlns:a16="http://schemas.microsoft.com/office/drawing/2014/main" id="{514BBD3B-4EC5-EC4D-94E6-658157DBA632}"/>
              </a:ext>
            </a:extLst>
          </p:cNvPr>
          <p:cNvPicPr>
            <a:picLocks noGrp="1" noChangeAspect="1"/>
          </p:cNvPicPr>
          <p:nvPr>
            <p:ph idx="1"/>
          </p:nvPr>
        </p:nvPicPr>
        <p:blipFill>
          <a:blip r:embed="rId2"/>
          <a:stretch>
            <a:fillRect/>
          </a:stretch>
        </p:blipFill>
        <p:spPr>
          <a:xfrm>
            <a:off x="4038600" y="1647051"/>
            <a:ext cx="7188199" cy="3560509"/>
          </a:xfrm>
          <a:prstGeom prst="rect">
            <a:avLst/>
          </a:prstGeom>
        </p:spPr>
      </p:pic>
    </p:spTree>
    <p:extLst>
      <p:ext uri="{BB962C8B-B14F-4D97-AF65-F5344CB8AC3E}">
        <p14:creationId xmlns:p14="http://schemas.microsoft.com/office/powerpoint/2010/main" val="1901554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51B37A-707E-1D4A-BD01-96C1CE35D56E}"/>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Defining Pallettes by Designer</a:t>
            </a:r>
          </a:p>
        </p:txBody>
      </p:sp>
      <p:cxnSp>
        <p:nvCxnSpPr>
          <p:cNvPr id="14" name="Straight Connector 1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9D85D356-2BF2-8340-9311-078E9F2160D0}"/>
              </a:ext>
            </a:extLst>
          </p:cNvPr>
          <p:cNvPicPr>
            <a:picLocks noGrp="1" noChangeAspect="1"/>
          </p:cNvPicPr>
          <p:nvPr>
            <p:ph idx="1"/>
          </p:nvPr>
        </p:nvPicPr>
        <p:blipFill>
          <a:blip r:embed="rId2"/>
          <a:stretch>
            <a:fillRect/>
          </a:stretch>
        </p:blipFill>
        <p:spPr>
          <a:xfrm rot="5400000">
            <a:off x="5490196" y="492573"/>
            <a:ext cx="5880796" cy="5880796"/>
          </a:xfrm>
          <a:prstGeom prst="rect">
            <a:avLst/>
          </a:prstGeom>
        </p:spPr>
      </p:pic>
    </p:spTree>
    <p:extLst>
      <p:ext uri="{BB962C8B-B14F-4D97-AF65-F5344CB8AC3E}">
        <p14:creationId xmlns:p14="http://schemas.microsoft.com/office/powerpoint/2010/main" val="327305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6CCD8-15EC-0C45-8E3E-6355B7D30777}"/>
              </a:ext>
            </a:extLst>
          </p:cNvPr>
          <p:cNvSpPr>
            <a:spLocks noGrp="1"/>
          </p:cNvSpPr>
          <p:nvPr>
            <p:ph type="title"/>
          </p:nvPr>
        </p:nvSpPr>
        <p:spPr>
          <a:xfrm>
            <a:off x="643467" y="643467"/>
            <a:ext cx="3363974" cy="1597315"/>
          </a:xfrm>
          <a:noFill/>
          <a:ln w="19050">
            <a:solidFill>
              <a:schemeClr val="bg1"/>
            </a:solidFill>
          </a:ln>
        </p:spPr>
        <p:txBody>
          <a:bodyPr vert="horz" wrap="square" lIns="91440" tIns="45720" rIns="91440" bIns="45720" rtlCol="0">
            <a:normAutofit/>
          </a:bodyPr>
          <a:lstStyle/>
          <a:p>
            <a:pPr algn="ctr"/>
            <a:r>
              <a:rPr lang="en-US" sz="2800" kern="1200" dirty="0">
                <a:solidFill>
                  <a:schemeClr val="bg1"/>
                </a:solidFill>
                <a:latin typeface="+mj-lt"/>
                <a:ea typeface="+mj-ea"/>
                <a:cs typeface="+mj-cs"/>
              </a:rPr>
              <a:t>Lets take A look at Moschino TF-IDF</a:t>
            </a:r>
          </a:p>
        </p:txBody>
      </p:sp>
      <p:sp>
        <p:nvSpPr>
          <p:cNvPr id="17" name="Content Placeholder 16">
            <a:extLst>
              <a:ext uri="{FF2B5EF4-FFF2-40B4-BE49-F238E27FC236}">
                <a16:creationId xmlns:a16="http://schemas.microsoft.com/office/drawing/2014/main" id="{DAE0334C-1A36-4144-A82B-F827CA6D0D1F}"/>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TF-IDF Plot – Gives emphasis to colors rarely used by other designers</a:t>
            </a:r>
          </a:p>
        </p:txBody>
      </p:sp>
      <p:pic>
        <p:nvPicPr>
          <p:cNvPr id="15" name="Content Placeholder 4">
            <a:extLst>
              <a:ext uri="{FF2B5EF4-FFF2-40B4-BE49-F238E27FC236}">
                <a16:creationId xmlns:a16="http://schemas.microsoft.com/office/drawing/2014/main" id="{19CACC4A-00F0-C040-B5DF-DB642D56101C}"/>
              </a:ext>
            </a:extLst>
          </p:cNvPr>
          <p:cNvPicPr>
            <a:picLocks noChangeAspect="1"/>
          </p:cNvPicPr>
          <p:nvPr/>
        </p:nvPicPr>
        <p:blipFill>
          <a:blip r:embed="rId2"/>
          <a:stretch>
            <a:fillRect/>
          </a:stretch>
        </p:blipFill>
        <p:spPr>
          <a:xfrm>
            <a:off x="5340413" y="643467"/>
            <a:ext cx="6165468" cy="5410199"/>
          </a:xfrm>
          <a:prstGeom prst="rect">
            <a:avLst/>
          </a:prstGeom>
        </p:spPr>
      </p:pic>
    </p:spTree>
    <p:extLst>
      <p:ext uri="{BB962C8B-B14F-4D97-AF65-F5344CB8AC3E}">
        <p14:creationId xmlns:p14="http://schemas.microsoft.com/office/powerpoint/2010/main" val="2506331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69D4F-10EB-5C4A-B8E8-B9ABB0EA26B2}"/>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046881F9-A890-3348-BC23-779B40EC8FD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54295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86D5A3-68A2-E140-9F63-9DD804B76E78}"/>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Christian Dior</a:t>
            </a:r>
          </a:p>
        </p:txBody>
      </p:sp>
      <p:sp>
        <p:nvSpPr>
          <p:cNvPr id="11" name="Content Placeholder 10">
            <a:extLst>
              <a:ext uri="{FF2B5EF4-FFF2-40B4-BE49-F238E27FC236}">
                <a16:creationId xmlns:a16="http://schemas.microsoft.com/office/drawing/2014/main" id="{D56EF74F-BB7E-4476-BC97-52E34F90E52B}"/>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There appears to be a correlation between TFIDF values and the most defining features  as defined by logistic regression.</a:t>
            </a:r>
          </a:p>
        </p:txBody>
      </p:sp>
      <p:pic>
        <p:nvPicPr>
          <p:cNvPr id="9" name="Content Placeholder 5">
            <a:extLst>
              <a:ext uri="{FF2B5EF4-FFF2-40B4-BE49-F238E27FC236}">
                <a16:creationId xmlns:a16="http://schemas.microsoft.com/office/drawing/2014/main" id="{0950EF69-010F-B548-80E9-5297FF1E6BDE}"/>
              </a:ext>
            </a:extLst>
          </p:cNvPr>
          <p:cNvPicPr>
            <a:picLocks noChangeAspect="1"/>
          </p:cNvPicPr>
          <p:nvPr/>
        </p:nvPicPr>
        <p:blipFill>
          <a:blip r:embed="rId2"/>
          <a:stretch>
            <a:fillRect/>
          </a:stretch>
        </p:blipFill>
        <p:spPr>
          <a:xfrm>
            <a:off x="5792439" y="643467"/>
            <a:ext cx="5261417" cy="5410199"/>
          </a:xfrm>
          <a:prstGeom prst="rect">
            <a:avLst/>
          </a:prstGeom>
        </p:spPr>
      </p:pic>
    </p:spTree>
    <p:extLst>
      <p:ext uri="{BB962C8B-B14F-4D97-AF65-F5344CB8AC3E}">
        <p14:creationId xmlns:p14="http://schemas.microsoft.com/office/powerpoint/2010/main" val="3055301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14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74DFF-4A74-0845-A178-EE097FBDCF3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Evidence of Designer ‘s Influencing each other</a:t>
            </a:r>
          </a:p>
        </p:txBody>
      </p:sp>
      <p:pic>
        <p:nvPicPr>
          <p:cNvPr id="5" name="Content Placeholder 4">
            <a:extLst>
              <a:ext uri="{FF2B5EF4-FFF2-40B4-BE49-F238E27FC236}">
                <a16:creationId xmlns:a16="http://schemas.microsoft.com/office/drawing/2014/main" id="{FCB48F80-8C1F-684B-8E25-3D13F8D197D2}"/>
              </a:ext>
            </a:extLst>
          </p:cNvPr>
          <p:cNvPicPr>
            <a:picLocks noGrp="1" noChangeAspect="1"/>
          </p:cNvPicPr>
          <p:nvPr>
            <p:ph idx="1"/>
          </p:nvPr>
        </p:nvPicPr>
        <p:blipFill>
          <a:blip r:embed="rId2"/>
          <a:stretch>
            <a:fillRect/>
          </a:stretch>
        </p:blipFill>
        <p:spPr>
          <a:xfrm>
            <a:off x="5327464" y="961812"/>
            <a:ext cx="4610471" cy="4930987"/>
          </a:xfrm>
          <a:prstGeom prst="rect">
            <a:avLst/>
          </a:prstGeom>
        </p:spPr>
      </p:pic>
      <p:sp>
        <p:nvSpPr>
          <p:cNvPr id="8" name="Freeform 7">
            <a:extLst>
              <a:ext uri="{FF2B5EF4-FFF2-40B4-BE49-F238E27FC236}">
                <a16:creationId xmlns:a16="http://schemas.microsoft.com/office/drawing/2014/main" id="{47E0EF8E-AF1F-7A43-A49C-BFC52D11683E}"/>
              </a:ext>
            </a:extLst>
          </p:cNvPr>
          <p:cNvSpPr/>
          <p:nvPr/>
        </p:nvSpPr>
        <p:spPr>
          <a:xfrm>
            <a:off x="5739432" y="4247067"/>
            <a:ext cx="1115254" cy="633277"/>
          </a:xfrm>
          <a:custGeom>
            <a:avLst/>
            <a:gdLst>
              <a:gd name="connsiteX0" fmla="*/ 969712 w 1115254"/>
              <a:gd name="connsiteY0" fmla="*/ 91017 h 633277"/>
              <a:gd name="connsiteX1" fmla="*/ 863387 w 1115254"/>
              <a:gd name="connsiteY1" fmla="*/ 80384 h 633277"/>
              <a:gd name="connsiteX2" fmla="*/ 682633 w 1115254"/>
              <a:gd name="connsiteY2" fmla="*/ 27221 h 633277"/>
              <a:gd name="connsiteX3" fmla="*/ 523145 w 1115254"/>
              <a:gd name="connsiteY3" fmla="*/ 16589 h 633277"/>
              <a:gd name="connsiteX4" fmla="*/ 267963 w 1115254"/>
              <a:gd name="connsiteY4" fmla="*/ 16589 h 633277"/>
              <a:gd name="connsiteX5" fmla="*/ 225433 w 1115254"/>
              <a:gd name="connsiteY5" fmla="*/ 27221 h 633277"/>
              <a:gd name="connsiteX6" fmla="*/ 55312 w 1115254"/>
              <a:gd name="connsiteY6" fmla="*/ 59119 h 633277"/>
              <a:gd name="connsiteX7" fmla="*/ 23415 w 1115254"/>
              <a:gd name="connsiteY7" fmla="*/ 69752 h 633277"/>
              <a:gd name="connsiteX8" fmla="*/ 23415 w 1115254"/>
              <a:gd name="connsiteY8" fmla="*/ 409993 h 633277"/>
              <a:gd name="connsiteX9" fmla="*/ 44680 w 1115254"/>
              <a:gd name="connsiteY9" fmla="*/ 495054 h 633277"/>
              <a:gd name="connsiteX10" fmla="*/ 108475 w 1115254"/>
              <a:gd name="connsiteY10" fmla="*/ 526952 h 633277"/>
              <a:gd name="connsiteX11" fmla="*/ 182903 w 1115254"/>
              <a:gd name="connsiteY11" fmla="*/ 558849 h 633277"/>
              <a:gd name="connsiteX12" fmla="*/ 246698 w 1115254"/>
              <a:gd name="connsiteY12" fmla="*/ 580114 h 633277"/>
              <a:gd name="connsiteX13" fmla="*/ 310494 w 1115254"/>
              <a:gd name="connsiteY13" fmla="*/ 601380 h 633277"/>
              <a:gd name="connsiteX14" fmla="*/ 342391 w 1115254"/>
              <a:gd name="connsiteY14" fmla="*/ 612012 h 633277"/>
              <a:gd name="connsiteX15" fmla="*/ 491247 w 1115254"/>
              <a:gd name="connsiteY15" fmla="*/ 633277 h 633277"/>
              <a:gd name="connsiteX16" fmla="*/ 831489 w 1115254"/>
              <a:gd name="connsiteY16" fmla="*/ 622645 h 633277"/>
              <a:gd name="connsiteX17" fmla="*/ 895284 w 1115254"/>
              <a:gd name="connsiteY17" fmla="*/ 601380 h 633277"/>
              <a:gd name="connsiteX18" fmla="*/ 927182 w 1115254"/>
              <a:gd name="connsiteY18" fmla="*/ 580114 h 633277"/>
              <a:gd name="connsiteX19" fmla="*/ 990977 w 1115254"/>
              <a:gd name="connsiteY19" fmla="*/ 548217 h 633277"/>
              <a:gd name="connsiteX20" fmla="*/ 1044140 w 1115254"/>
              <a:gd name="connsiteY20" fmla="*/ 473789 h 633277"/>
              <a:gd name="connsiteX21" fmla="*/ 1097303 w 1115254"/>
              <a:gd name="connsiteY21" fmla="*/ 399361 h 633277"/>
              <a:gd name="connsiteX22" fmla="*/ 1097303 w 1115254"/>
              <a:gd name="connsiteY22" fmla="*/ 207975 h 633277"/>
              <a:gd name="connsiteX23" fmla="*/ 1076038 w 1115254"/>
              <a:gd name="connsiteY23" fmla="*/ 176077 h 633277"/>
              <a:gd name="connsiteX24" fmla="*/ 1044140 w 1115254"/>
              <a:gd name="connsiteY24" fmla="*/ 91017 h 633277"/>
              <a:gd name="connsiteX25" fmla="*/ 1012242 w 1115254"/>
              <a:gd name="connsiteY25" fmla="*/ 69752 h 633277"/>
              <a:gd name="connsiteX26" fmla="*/ 959080 w 1115254"/>
              <a:gd name="connsiteY26" fmla="*/ 37854 h 633277"/>
              <a:gd name="connsiteX27" fmla="*/ 884652 w 1115254"/>
              <a:gd name="connsiteY27" fmla="*/ 69752 h 633277"/>
              <a:gd name="connsiteX28" fmla="*/ 842121 w 1115254"/>
              <a:gd name="connsiteY28" fmla="*/ 91017 h 63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254" h="633277">
                <a:moveTo>
                  <a:pt x="969712" y="91017"/>
                </a:moveTo>
                <a:cubicBezTo>
                  <a:pt x="934270" y="87473"/>
                  <a:pt x="898120" y="88278"/>
                  <a:pt x="863387" y="80384"/>
                </a:cubicBezTo>
                <a:cubicBezTo>
                  <a:pt x="787361" y="63105"/>
                  <a:pt x="752058" y="34164"/>
                  <a:pt x="682633" y="27221"/>
                </a:cubicBezTo>
                <a:cubicBezTo>
                  <a:pt x="629617" y="21919"/>
                  <a:pt x="576308" y="20133"/>
                  <a:pt x="523145" y="16589"/>
                </a:cubicBezTo>
                <a:cubicBezTo>
                  <a:pt x="416440" y="-10088"/>
                  <a:pt x="472488" y="-455"/>
                  <a:pt x="267963" y="16589"/>
                </a:cubicBezTo>
                <a:cubicBezTo>
                  <a:pt x="253401" y="17803"/>
                  <a:pt x="239762" y="24355"/>
                  <a:pt x="225433" y="27221"/>
                </a:cubicBezTo>
                <a:cubicBezTo>
                  <a:pt x="177163" y="36875"/>
                  <a:pt x="96976" y="45230"/>
                  <a:pt x="55312" y="59119"/>
                </a:cubicBezTo>
                <a:lnTo>
                  <a:pt x="23415" y="69752"/>
                </a:lnTo>
                <a:cubicBezTo>
                  <a:pt x="-19021" y="197052"/>
                  <a:pt x="5785" y="110279"/>
                  <a:pt x="23415" y="409993"/>
                </a:cubicBezTo>
                <a:cubicBezTo>
                  <a:pt x="23541" y="412139"/>
                  <a:pt x="36211" y="484467"/>
                  <a:pt x="44680" y="495054"/>
                </a:cubicBezTo>
                <a:cubicBezTo>
                  <a:pt x="64993" y="520446"/>
                  <a:pt x="82793" y="514111"/>
                  <a:pt x="108475" y="526952"/>
                </a:cubicBezTo>
                <a:cubicBezTo>
                  <a:pt x="201252" y="573341"/>
                  <a:pt x="72262" y="525657"/>
                  <a:pt x="182903" y="558849"/>
                </a:cubicBezTo>
                <a:cubicBezTo>
                  <a:pt x="204373" y="565290"/>
                  <a:pt x="225433" y="573026"/>
                  <a:pt x="246698" y="580114"/>
                </a:cubicBezTo>
                <a:lnTo>
                  <a:pt x="310494" y="601380"/>
                </a:lnTo>
                <a:cubicBezTo>
                  <a:pt x="321126" y="604924"/>
                  <a:pt x="331401" y="609814"/>
                  <a:pt x="342391" y="612012"/>
                </a:cubicBezTo>
                <a:cubicBezTo>
                  <a:pt x="427025" y="628939"/>
                  <a:pt x="377593" y="620649"/>
                  <a:pt x="491247" y="633277"/>
                </a:cubicBezTo>
                <a:cubicBezTo>
                  <a:pt x="604661" y="629733"/>
                  <a:pt x="718372" y="631575"/>
                  <a:pt x="831489" y="622645"/>
                </a:cubicBezTo>
                <a:cubicBezTo>
                  <a:pt x="853835" y="620881"/>
                  <a:pt x="895284" y="601380"/>
                  <a:pt x="895284" y="601380"/>
                </a:cubicBezTo>
                <a:cubicBezTo>
                  <a:pt x="905917" y="594291"/>
                  <a:pt x="915752" y="585829"/>
                  <a:pt x="927182" y="580114"/>
                </a:cubicBezTo>
                <a:cubicBezTo>
                  <a:pt x="975139" y="556136"/>
                  <a:pt x="945267" y="586309"/>
                  <a:pt x="990977" y="548217"/>
                </a:cubicBezTo>
                <a:cubicBezTo>
                  <a:pt x="1033487" y="512791"/>
                  <a:pt x="1016778" y="521673"/>
                  <a:pt x="1044140" y="473789"/>
                </a:cubicBezTo>
                <a:cubicBezTo>
                  <a:pt x="1056580" y="452018"/>
                  <a:pt x="1083607" y="417623"/>
                  <a:pt x="1097303" y="399361"/>
                </a:cubicBezTo>
                <a:cubicBezTo>
                  <a:pt x="1122390" y="324097"/>
                  <a:pt x="1120058" y="344510"/>
                  <a:pt x="1097303" y="207975"/>
                </a:cubicBezTo>
                <a:cubicBezTo>
                  <a:pt x="1095202" y="195370"/>
                  <a:pt x="1083126" y="186710"/>
                  <a:pt x="1076038" y="176077"/>
                </a:cubicBezTo>
                <a:cubicBezTo>
                  <a:pt x="1068884" y="147463"/>
                  <a:pt x="1063997" y="114845"/>
                  <a:pt x="1044140" y="91017"/>
                </a:cubicBezTo>
                <a:cubicBezTo>
                  <a:pt x="1035959" y="81200"/>
                  <a:pt x="1022221" y="77735"/>
                  <a:pt x="1012242" y="69752"/>
                </a:cubicBezTo>
                <a:cubicBezTo>
                  <a:pt x="970541" y="36391"/>
                  <a:pt x="1014475" y="56318"/>
                  <a:pt x="959080" y="37854"/>
                </a:cubicBezTo>
                <a:cubicBezTo>
                  <a:pt x="834711" y="62726"/>
                  <a:pt x="952741" y="28898"/>
                  <a:pt x="884652" y="69752"/>
                </a:cubicBezTo>
                <a:cubicBezTo>
                  <a:pt x="823561" y="106407"/>
                  <a:pt x="871608" y="61530"/>
                  <a:pt x="842121" y="91017"/>
                </a:cubicBezTo>
              </a:path>
            </a:pathLst>
          </a:cu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DDE04BB1-DD27-984D-AA57-A5002BD090C6}"/>
              </a:ext>
            </a:extLst>
          </p:cNvPr>
          <p:cNvSpPr/>
          <p:nvPr/>
        </p:nvSpPr>
        <p:spPr>
          <a:xfrm>
            <a:off x="7368363" y="3742660"/>
            <a:ext cx="2414034" cy="1382233"/>
          </a:xfrm>
          <a:custGeom>
            <a:avLst/>
            <a:gdLst>
              <a:gd name="connsiteX0" fmla="*/ 85060 w 2414034"/>
              <a:gd name="connsiteY0" fmla="*/ 1286540 h 1382233"/>
              <a:gd name="connsiteX1" fmla="*/ 244549 w 2414034"/>
              <a:gd name="connsiteY1" fmla="*/ 1286540 h 1382233"/>
              <a:gd name="connsiteX2" fmla="*/ 542260 w 2414034"/>
              <a:gd name="connsiteY2" fmla="*/ 1297173 h 1382233"/>
              <a:gd name="connsiteX3" fmla="*/ 584790 w 2414034"/>
              <a:gd name="connsiteY3" fmla="*/ 1307805 h 1382233"/>
              <a:gd name="connsiteX4" fmla="*/ 733646 w 2414034"/>
              <a:gd name="connsiteY4" fmla="*/ 1329070 h 1382233"/>
              <a:gd name="connsiteX5" fmla="*/ 829339 w 2414034"/>
              <a:gd name="connsiteY5" fmla="*/ 1350335 h 1382233"/>
              <a:gd name="connsiteX6" fmla="*/ 893135 w 2414034"/>
              <a:gd name="connsiteY6" fmla="*/ 1360968 h 1382233"/>
              <a:gd name="connsiteX7" fmla="*/ 1020725 w 2414034"/>
              <a:gd name="connsiteY7" fmla="*/ 1371600 h 1382233"/>
              <a:gd name="connsiteX8" fmla="*/ 1116418 w 2414034"/>
              <a:gd name="connsiteY8" fmla="*/ 1382233 h 1382233"/>
              <a:gd name="connsiteX9" fmla="*/ 1562986 w 2414034"/>
              <a:gd name="connsiteY9" fmla="*/ 1371600 h 1382233"/>
              <a:gd name="connsiteX10" fmla="*/ 1594884 w 2414034"/>
              <a:gd name="connsiteY10" fmla="*/ 1360968 h 1382233"/>
              <a:gd name="connsiteX11" fmla="*/ 1637414 w 2414034"/>
              <a:gd name="connsiteY11" fmla="*/ 1350335 h 1382233"/>
              <a:gd name="connsiteX12" fmla="*/ 1733107 w 2414034"/>
              <a:gd name="connsiteY12" fmla="*/ 1318438 h 1382233"/>
              <a:gd name="connsiteX13" fmla="*/ 1796902 w 2414034"/>
              <a:gd name="connsiteY13" fmla="*/ 1297173 h 1382233"/>
              <a:gd name="connsiteX14" fmla="*/ 1828800 w 2414034"/>
              <a:gd name="connsiteY14" fmla="*/ 1286540 h 1382233"/>
              <a:gd name="connsiteX15" fmla="*/ 1935125 w 2414034"/>
              <a:gd name="connsiteY15" fmla="*/ 1254642 h 1382233"/>
              <a:gd name="connsiteX16" fmla="*/ 1998921 w 2414034"/>
              <a:gd name="connsiteY16" fmla="*/ 1233377 h 1382233"/>
              <a:gd name="connsiteX17" fmla="*/ 2073349 w 2414034"/>
              <a:gd name="connsiteY17" fmla="*/ 1190847 h 1382233"/>
              <a:gd name="connsiteX18" fmla="*/ 2126511 w 2414034"/>
              <a:gd name="connsiteY18" fmla="*/ 1158949 h 1382233"/>
              <a:gd name="connsiteX19" fmla="*/ 2158409 w 2414034"/>
              <a:gd name="connsiteY19" fmla="*/ 1137684 h 1382233"/>
              <a:gd name="connsiteX20" fmla="*/ 2200939 w 2414034"/>
              <a:gd name="connsiteY20" fmla="*/ 1116419 h 1382233"/>
              <a:gd name="connsiteX21" fmla="*/ 2232837 w 2414034"/>
              <a:gd name="connsiteY21" fmla="*/ 1052624 h 1382233"/>
              <a:gd name="connsiteX22" fmla="*/ 2264735 w 2414034"/>
              <a:gd name="connsiteY22" fmla="*/ 988828 h 1382233"/>
              <a:gd name="connsiteX23" fmla="*/ 2286000 w 2414034"/>
              <a:gd name="connsiteY23" fmla="*/ 914400 h 1382233"/>
              <a:gd name="connsiteX24" fmla="*/ 2296632 w 2414034"/>
              <a:gd name="connsiteY24" fmla="*/ 861238 h 1382233"/>
              <a:gd name="connsiteX25" fmla="*/ 2317897 w 2414034"/>
              <a:gd name="connsiteY25" fmla="*/ 776177 h 1382233"/>
              <a:gd name="connsiteX26" fmla="*/ 2339163 w 2414034"/>
              <a:gd name="connsiteY26" fmla="*/ 733647 h 1382233"/>
              <a:gd name="connsiteX27" fmla="*/ 2360428 w 2414034"/>
              <a:gd name="connsiteY27" fmla="*/ 627321 h 1382233"/>
              <a:gd name="connsiteX28" fmla="*/ 2371060 w 2414034"/>
              <a:gd name="connsiteY28" fmla="*/ 574159 h 1382233"/>
              <a:gd name="connsiteX29" fmla="*/ 2381693 w 2414034"/>
              <a:gd name="connsiteY29" fmla="*/ 542261 h 1382233"/>
              <a:gd name="connsiteX30" fmla="*/ 2402958 w 2414034"/>
              <a:gd name="connsiteY30" fmla="*/ 435935 h 1382233"/>
              <a:gd name="connsiteX31" fmla="*/ 2402958 w 2414034"/>
              <a:gd name="connsiteY31" fmla="*/ 180754 h 1382233"/>
              <a:gd name="connsiteX32" fmla="*/ 2371060 w 2414034"/>
              <a:gd name="connsiteY32" fmla="*/ 95693 h 1382233"/>
              <a:gd name="connsiteX33" fmla="*/ 2360428 w 2414034"/>
              <a:gd name="connsiteY33" fmla="*/ 63796 h 1382233"/>
              <a:gd name="connsiteX34" fmla="*/ 2328530 w 2414034"/>
              <a:gd name="connsiteY34" fmla="*/ 42531 h 1382233"/>
              <a:gd name="connsiteX35" fmla="*/ 2264735 w 2414034"/>
              <a:gd name="connsiteY35" fmla="*/ 21266 h 1382233"/>
              <a:gd name="connsiteX36" fmla="*/ 2190307 w 2414034"/>
              <a:gd name="connsiteY36" fmla="*/ 0 h 1382233"/>
              <a:gd name="connsiteX37" fmla="*/ 2009553 w 2414034"/>
              <a:gd name="connsiteY37" fmla="*/ 10633 h 1382233"/>
              <a:gd name="connsiteX38" fmla="*/ 1977656 w 2414034"/>
              <a:gd name="connsiteY38" fmla="*/ 21266 h 1382233"/>
              <a:gd name="connsiteX39" fmla="*/ 1935125 w 2414034"/>
              <a:gd name="connsiteY39" fmla="*/ 31898 h 1382233"/>
              <a:gd name="connsiteX40" fmla="*/ 1903228 w 2414034"/>
              <a:gd name="connsiteY40" fmla="*/ 42531 h 1382233"/>
              <a:gd name="connsiteX41" fmla="*/ 1828800 w 2414034"/>
              <a:gd name="connsiteY41" fmla="*/ 63796 h 1382233"/>
              <a:gd name="connsiteX42" fmla="*/ 1765004 w 2414034"/>
              <a:gd name="connsiteY42" fmla="*/ 106326 h 1382233"/>
              <a:gd name="connsiteX43" fmla="*/ 1743739 w 2414034"/>
              <a:gd name="connsiteY43" fmla="*/ 138224 h 1382233"/>
              <a:gd name="connsiteX44" fmla="*/ 1711842 w 2414034"/>
              <a:gd name="connsiteY44" fmla="*/ 159489 h 1382233"/>
              <a:gd name="connsiteX45" fmla="*/ 1669311 w 2414034"/>
              <a:gd name="connsiteY45" fmla="*/ 191387 h 1382233"/>
              <a:gd name="connsiteX46" fmla="*/ 1573618 w 2414034"/>
              <a:gd name="connsiteY46" fmla="*/ 244549 h 1382233"/>
              <a:gd name="connsiteX47" fmla="*/ 1541721 w 2414034"/>
              <a:gd name="connsiteY47" fmla="*/ 265814 h 1382233"/>
              <a:gd name="connsiteX48" fmla="*/ 1520456 w 2414034"/>
              <a:gd name="connsiteY48" fmla="*/ 287080 h 1382233"/>
              <a:gd name="connsiteX49" fmla="*/ 1435395 w 2414034"/>
              <a:gd name="connsiteY49" fmla="*/ 329610 h 1382233"/>
              <a:gd name="connsiteX50" fmla="*/ 1371600 w 2414034"/>
              <a:gd name="connsiteY50" fmla="*/ 372140 h 1382233"/>
              <a:gd name="connsiteX51" fmla="*/ 1307804 w 2414034"/>
              <a:gd name="connsiteY51" fmla="*/ 414670 h 1382233"/>
              <a:gd name="connsiteX52" fmla="*/ 1244009 w 2414034"/>
              <a:gd name="connsiteY52" fmla="*/ 457200 h 1382233"/>
              <a:gd name="connsiteX53" fmla="*/ 1222744 w 2414034"/>
              <a:gd name="connsiteY53" fmla="*/ 478466 h 1382233"/>
              <a:gd name="connsiteX54" fmla="*/ 1190846 w 2414034"/>
              <a:gd name="connsiteY54" fmla="*/ 489098 h 1382233"/>
              <a:gd name="connsiteX55" fmla="*/ 1127051 w 2414034"/>
              <a:gd name="connsiteY55" fmla="*/ 520996 h 1382233"/>
              <a:gd name="connsiteX56" fmla="*/ 1052623 w 2414034"/>
              <a:gd name="connsiteY56" fmla="*/ 552893 h 1382233"/>
              <a:gd name="connsiteX57" fmla="*/ 1031358 w 2414034"/>
              <a:gd name="connsiteY57" fmla="*/ 574159 h 1382233"/>
              <a:gd name="connsiteX58" fmla="*/ 946297 w 2414034"/>
              <a:gd name="connsiteY58" fmla="*/ 606056 h 1382233"/>
              <a:gd name="connsiteX59" fmla="*/ 871870 w 2414034"/>
              <a:gd name="connsiteY59" fmla="*/ 637954 h 1382233"/>
              <a:gd name="connsiteX60" fmla="*/ 839972 w 2414034"/>
              <a:gd name="connsiteY60" fmla="*/ 659219 h 1382233"/>
              <a:gd name="connsiteX61" fmla="*/ 744279 w 2414034"/>
              <a:gd name="connsiteY61" fmla="*/ 691117 h 1382233"/>
              <a:gd name="connsiteX62" fmla="*/ 691116 w 2414034"/>
              <a:gd name="connsiteY62" fmla="*/ 712382 h 1382233"/>
              <a:gd name="connsiteX63" fmla="*/ 648586 w 2414034"/>
              <a:gd name="connsiteY63" fmla="*/ 723014 h 1382233"/>
              <a:gd name="connsiteX64" fmla="*/ 574158 w 2414034"/>
              <a:gd name="connsiteY64" fmla="*/ 754912 h 1382233"/>
              <a:gd name="connsiteX65" fmla="*/ 531628 w 2414034"/>
              <a:gd name="connsiteY65" fmla="*/ 776177 h 1382233"/>
              <a:gd name="connsiteX66" fmla="*/ 446567 w 2414034"/>
              <a:gd name="connsiteY66" fmla="*/ 797442 h 1382233"/>
              <a:gd name="connsiteX67" fmla="*/ 404037 w 2414034"/>
              <a:gd name="connsiteY67" fmla="*/ 818707 h 1382233"/>
              <a:gd name="connsiteX68" fmla="*/ 372139 w 2414034"/>
              <a:gd name="connsiteY68" fmla="*/ 839973 h 1382233"/>
              <a:gd name="connsiteX69" fmla="*/ 329609 w 2414034"/>
              <a:gd name="connsiteY69" fmla="*/ 850605 h 1382233"/>
              <a:gd name="connsiteX70" fmla="*/ 297711 w 2414034"/>
              <a:gd name="connsiteY70" fmla="*/ 871870 h 1382233"/>
              <a:gd name="connsiteX71" fmla="*/ 233916 w 2414034"/>
              <a:gd name="connsiteY71" fmla="*/ 893135 h 1382233"/>
              <a:gd name="connsiteX72" fmla="*/ 202018 w 2414034"/>
              <a:gd name="connsiteY72" fmla="*/ 914400 h 1382233"/>
              <a:gd name="connsiteX73" fmla="*/ 148856 w 2414034"/>
              <a:gd name="connsiteY73" fmla="*/ 956931 h 1382233"/>
              <a:gd name="connsiteX74" fmla="*/ 74428 w 2414034"/>
              <a:gd name="connsiteY74" fmla="*/ 1041991 h 1382233"/>
              <a:gd name="connsiteX75" fmla="*/ 53163 w 2414034"/>
              <a:gd name="connsiteY75" fmla="*/ 1073889 h 1382233"/>
              <a:gd name="connsiteX76" fmla="*/ 31897 w 2414034"/>
              <a:gd name="connsiteY76" fmla="*/ 1095154 h 1382233"/>
              <a:gd name="connsiteX77" fmla="*/ 10632 w 2414034"/>
              <a:gd name="connsiteY77" fmla="*/ 1180214 h 1382233"/>
              <a:gd name="connsiteX78" fmla="*/ 0 w 2414034"/>
              <a:gd name="connsiteY78" fmla="*/ 1212112 h 1382233"/>
              <a:gd name="connsiteX79" fmla="*/ 10632 w 2414034"/>
              <a:gd name="connsiteY79" fmla="*/ 1244010 h 1382233"/>
              <a:gd name="connsiteX80" fmla="*/ 42530 w 2414034"/>
              <a:gd name="connsiteY80" fmla="*/ 1254642 h 1382233"/>
              <a:gd name="connsiteX81" fmla="*/ 74428 w 2414034"/>
              <a:gd name="connsiteY81" fmla="*/ 1275907 h 1382233"/>
              <a:gd name="connsiteX82" fmla="*/ 95693 w 2414034"/>
              <a:gd name="connsiteY82" fmla="*/ 1297173 h 1382233"/>
              <a:gd name="connsiteX83" fmla="*/ 127590 w 2414034"/>
              <a:gd name="connsiteY83" fmla="*/ 1318438 h 138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414034" h="1382233">
                <a:moveTo>
                  <a:pt x="85060" y="1286540"/>
                </a:moveTo>
                <a:cubicBezTo>
                  <a:pt x="272136" y="1313266"/>
                  <a:pt x="38433" y="1286540"/>
                  <a:pt x="244549" y="1286540"/>
                </a:cubicBezTo>
                <a:cubicBezTo>
                  <a:pt x="343849" y="1286540"/>
                  <a:pt x="443023" y="1293629"/>
                  <a:pt x="542260" y="1297173"/>
                </a:cubicBezTo>
                <a:cubicBezTo>
                  <a:pt x="556437" y="1300717"/>
                  <a:pt x="570376" y="1305403"/>
                  <a:pt x="584790" y="1307805"/>
                </a:cubicBezTo>
                <a:cubicBezTo>
                  <a:pt x="634230" y="1316045"/>
                  <a:pt x="685020" y="1316913"/>
                  <a:pt x="733646" y="1329070"/>
                </a:cubicBezTo>
                <a:cubicBezTo>
                  <a:pt x="779162" y="1340449"/>
                  <a:pt x="779837" y="1341335"/>
                  <a:pt x="829339" y="1350335"/>
                </a:cubicBezTo>
                <a:cubicBezTo>
                  <a:pt x="850550" y="1354192"/>
                  <a:pt x="871708" y="1358587"/>
                  <a:pt x="893135" y="1360968"/>
                </a:cubicBezTo>
                <a:cubicBezTo>
                  <a:pt x="935551" y="1365681"/>
                  <a:pt x="978240" y="1367554"/>
                  <a:pt x="1020725" y="1371600"/>
                </a:cubicBezTo>
                <a:cubicBezTo>
                  <a:pt x="1052674" y="1374643"/>
                  <a:pt x="1084520" y="1378689"/>
                  <a:pt x="1116418" y="1382233"/>
                </a:cubicBezTo>
                <a:cubicBezTo>
                  <a:pt x="1265274" y="1378689"/>
                  <a:pt x="1414235" y="1378211"/>
                  <a:pt x="1562986" y="1371600"/>
                </a:cubicBezTo>
                <a:cubicBezTo>
                  <a:pt x="1574183" y="1371102"/>
                  <a:pt x="1584107" y="1364047"/>
                  <a:pt x="1594884" y="1360968"/>
                </a:cubicBezTo>
                <a:cubicBezTo>
                  <a:pt x="1608935" y="1356954"/>
                  <a:pt x="1623417" y="1354534"/>
                  <a:pt x="1637414" y="1350335"/>
                </a:cubicBezTo>
                <a:cubicBezTo>
                  <a:pt x="1669619" y="1340673"/>
                  <a:pt x="1701209" y="1329071"/>
                  <a:pt x="1733107" y="1318438"/>
                </a:cubicBezTo>
                <a:lnTo>
                  <a:pt x="1796902" y="1297173"/>
                </a:lnTo>
                <a:cubicBezTo>
                  <a:pt x="1807535" y="1293629"/>
                  <a:pt x="1817927" y="1289258"/>
                  <a:pt x="1828800" y="1286540"/>
                </a:cubicBezTo>
                <a:cubicBezTo>
                  <a:pt x="1893080" y="1270469"/>
                  <a:pt x="1857460" y="1280530"/>
                  <a:pt x="1935125" y="1254642"/>
                </a:cubicBezTo>
                <a:cubicBezTo>
                  <a:pt x="1935130" y="1254640"/>
                  <a:pt x="1998917" y="1233380"/>
                  <a:pt x="1998921" y="1233377"/>
                </a:cubicBezTo>
                <a:cubicBezTo>
                  <a:pt x="2065762" y="1188816"/>
                  <a:pt x="1992403" y="1235817"/>
                  <a:pt x="2073349" y="1190847"/>
                </a:cubicBezTo>
                <a:cubicBezTo>
                  <a:pt x="2091414" y="1180811"/>
                  <a:pt x="2108986" y="1169902"/>
                  <a:pt x="2126511" y="1158949"/>
                </a:cubicBezTo>
                <a:cubicBezTo>
                  <a:pt x="2137347" y="1152176"/>
                  <a:pt x="2147314" y="1144024"/>
                  <a:pt x="2158409" y="1137684"/>
                </a:cubicBezTo>
                <a:cubicBezTo>
                  <a:pt x="2172171" y="1129820"/>
                  <a:pt x="2186762" y="1123507"/>
                  <a:pt x="2200939" y="1116419"/>
                </a:cubicBezTo>
                <a:cubicBezTo>
                  <a:pt x="2227666" y="1036242"/>
                  <a:pt x="2191613" y="1135070"/>
                  <a:pt x="2232837" y="1052624"/>
                </a:cubicBezTo>
                <a:cubicBezTo>
                  <a:pt x="2276861" y="964578"/>
                  <a:pt x="2203790" y="1080248"/>
                  <a:pt x="2264735" y="988828"/>
                </a:cubicBezTo>
                <a:cubicBezTo>
                  <a:pt x="2276574" y="953310"/>
                  <a:pt x="2277100" y="954448"/>
                  <a:pt x="2286000" y="914400"/>
                </a:cubicBezTo>
                <a:cubicBezTo>
                  <a:pt x="2289920" y="896759"/>
                  <a:pt x="2292569" y="878847"/>
                  <a:pt x="2296632" y="861238"/>
                </a:cubicBezTo>
                <a:cubicBezTo>
                  <a:pt x="2303204" y="832760"/>
                  <a:pt x="2304826" y="802318"/>
                  <a:pt x="2317897" y="776177"/>
                </a:cubicBezTo>
                <a:lnTo>
                  <a:pt x="2339163" y="733647"/>
                </a:lnTo>
                <a:lnTo>
                  <a:pt x="2360428" y="627321"/>
                </a:lnTo>
                <a:cubicBezTo>
                  <a:pt x="2363972" y="609600"/>
                  <a:pt x="2365345" y="591303"/>
                  <a:pt x="2371060" y="574159"/>
                </a:cubicBezTo>
                <a:cubicBezTo>
                  <a:pt x="2374604" y="563526"/>
                  <a:pt x="2379173" y="553182"/>
                  <a:pt x="2381693" y="542261"/>
                </a:cubicBezTo>
                <a:cubicBezTo>
                  <a:pt x="2389820" y="507043"/>
                  <a:pt x="2402958" y="435935"/>
                  <a:pt x="2402958" y="435935"/>
                </a:cubicBezTo>
                <a:cubicBezTo>
                  <a:pt x="2416653" y="298975"/>
                  <a:pt x="2418762" y="338794"/>
                  <a:pt x="2402958" y="180754"/>
                </a:cubicBezTo>
                <a:cubicBezTo>
                  <a:pt x="2396136" y="112530"/>
                  <a:pt x="2405030" y="129665"/>
                  <a:pt x="2371060" y="95693"/>
                </a:cubicBezTo>
                <a:cubicBezTo>
                  <a:pt x="2367516" y="85061"/>
                  <a:pt x="2367429" y="72547"/>
                  <a:pt x="2360428" y="63796"/>
                </a:cubicBezTo>
                <a:cubicBezTo>
                  <a:pt x="2352445" y="53817"/>
                  <a:pt x="2340207" y="47721"/>
                  <a:pt x="2328530" y="42531"/>
                </a:cubicBezTo>
                <a:cubicBezTo>
                  <a:pt x="2308047" y="33427"/>
                  <a:pt x="2286000" y="28354"/>
                  <a:pt x="2264735" y="21266"/>
                </a:cubicBezTo>
                <a:cubicBezTo>
                  <a:pt x="2218970" y="6011"/>
                  <a:pt x="2243715" y="13353"/>
                  <a:pt x="2190307" y="0"/>
                </a:cubicBezTo>
                <a:cubicBezTo>
                  <a:pt x="2130056" y="3544"/>
                  <a:pt x="2069609" y="4627"/>
                  <a:pt x="2009553" y="10633"/>
                </a:cubicBezTo>
                <a:cubicBezTo>
                  <a:pt x="1998401" y="11748"/>
                  <a:pt x="1988432" y="18187"/>
                  <a:pt x="1977656" y="21266"/>
                </a:cubicBezTo>
                <a:cubicBezTo>
                  <a:pt x="1963605" y="25281"/>
                  <a:pt x="1949176" y="27883"/>
                  <a:pt x="1935125" y="31898"/>
                </a:cubicBezTo>
                <a:cubicBezTo>
                  <a:pt x="1924349" y="34977"/>
                  <a:pt x="1914004" y="39452"/>
                  <a:pt x="1903228" y="42531"/>
                </a:cubicBezTo>
                <a:cubicBezTo>
                  <a:pt x="1891885" y="45772"/>
                  <a:pt x="1842302" y="56295"/>
                  <a:pt x="1828800" y="63796"/>
                </a:cubicBezTo>
                <a:cubicBezTo>
                  <a:pt x="1806459" y="76208"/>
                  <a:pt x="1765004" y="106326"/>
                  <a:pt x="1765004" y="106326"/>
                </a:cubicBezTo>
                <a:cubicBezTo>
                  <a:pt x="1757916" y="116959"/>
                  <a:pt x="1752775" y="129188"/>
                  <a:pt x="1743739" y="138224"/>
                </a:cubicBezTo>
                <a:cubicBezTo>
                  <a:pt x="1734703" y="147260"/>
                  <a:pt x="1722240" y="152062"/>
                  <a:pt x="1711842" y="159489"/>
                </a:cubicBezTo>
                <a:cubicBezTo>
                  <a:pt x="1697422" y="169789"/>
                  <a:pt x="1683829" y="181225"/>
                  <a:pt x="1669311" y="191387"/>
                </a:cubicBezTo>
                <a:cubicBezTo>
                  <a:pt x="1602837" y="237919"/>
                  <a:pt x="1626847" y="226807"/>
                  <a:pt x="1573618" y="244549"/>
                </a:cubicBezTo>
                <a:cubicBezTo>
                  <a:pt x="1562986" y="251637"/>
                  <a:pt x="1551699" y="257831"/>
                  <a:pt x="1541721" y="265814"/>
                </a:cubicBezTo>
                <a:cubicBezTo>
                  <a:pt x="1533893" y="272076"/>
                  <a:pt x="1529052" y="281922"/>
                  <a:pt x="1520456" y="287080"/>
                </a:cubicBezTo>
                <a:cubicBezTo>
                  <a:pt x="1493273" y="303390"/>
                  <a:pt x="1461771" y="312026"/>
                  <a:pt x="1435395" y="329610"/>
                </a:cubicBezTo>
                <a:cubicBezTo>
                  <a:pt x="1414130" y="343787"/>
                  <a:pt x="1389672" y="354068"/>
                  <a:pt x="1371600" y="372140"/>
                </a:cubicBezTo>
                <a:cubicBezTo>
                  <a:pt x="1331777" y="411963"/>
                  <a:pt x="1353967" y="399283"/>
                  <a:pt x="1307804" y="414670"/>
                </a:cubicBezTo>
                <a:cubicBezTo>
                  <a:pt x="1286539" y="428847"/>
                  <a:pt x="1262080" y="439128"/>
                  <a:pt x="1244009" y="457200"/>
                </a:cubicBezTo>
                <a:cubicBezTo>
                  <a:pt x="1236921" y="464289"/>
                  <a:pt x="1231340" y="473308"/>
                  <a:pt x="1222744" y="478466"/>
                </a:cubicBezTo>
                <a:cubicBezTo>
                  <a:pt x="1213133" y="484232"/>
                  <a:pt x="1201479" y="485554"/>
                  <a:pt x="1190846" y="489098"/>
                </a:cubicBezTo>
                <a:cubicBezTo>
                  <a:pt x="1129550" y="529963"/>
                  <a:pt x="1188678" y="494584"/>
                  <a:pt x="1127051" y="520996"/>
                </a:cubicBezTo>
                <a:cubicBezTo>
                  <a:pt x="1035093" y="560407"/>
                  <a:pt x="1127420" y="527962"/>
                  <a:pt x="1052623" y="552893"/>
                </a:cubicBezTo>
                <a:cubicBezTo>
                  <a:pt x="1045535" y="559982"/>
                  <a:pt x="1039699" y="568598"/>
                  <a:pt x="1031358" y="574159"/>
                </a:cubicBezTo>
                <a:cubicBezTo>
                  <a:pt x="997998" y="596400"/>
                  <a:pt x="983700" y="596706"/>
                  <a:pt x="946297" y="606056"/>
                </a:cubicBezTo>
                <a:cubicBezTo>
                  <a:pt x="866220" y="659441"/>
                  <a:pt x="967989" y="596760"/>
                  <a:pt x="871870" y="637954"/>
                </a:cubicBezTo>
                <a:cubicBezTo>
                  <a:pt x="860124" y="642988"/>
                  <a:pt x="851649" y="654029"/>
                  <a:pt x="839972" y="659219"/>
                </a:cubicBezTo>
                <a:cubicBezTo>
                  <a:pt x="792157" y="680470"/>
                  <a:pt x="784135" y="675175"/>
                  <a:pt x="744279" y="691117"/>
                </a:cubicBezTo>
                <a:cubicBezTo>
                  <a:pt x="726558" y="698205"/>
                  <a:pt x="709223" y="706347"/>
                  <a:pt x="691116" y="712382"/>
                </a:cubicBezTo>
                <a:cubicBezTo>
                  <a:pt x="677253" y="717003"/>
                  <a:pt x="662319" y="718020"/>
                  <a:pt x="648586" y="723014"/>
                </a:cubicBezTo>
                <a:cubicBezTo>
                  <a:pt x="623219" y="732238"/>
                  <a:pt x="598730" y="743743"/>
                  <a:pt x="574158" y="754912"/>
                </a:cubicBezTo>
                <a:cubicBezTo>
                  <a:pt x="559729" y="761471"/>
                  <a:pt x="546665" y="771165"/>
                  <a:pt x="531628" y="776177"/>
                </a:cubicBezTo>
                <a:cubicBezTo>
                  <a:pt x="503902" y="785419"/>
                  <a:pt x="446567" y="797442"/>
                  <a:pt x="446567" y="797442"/>
                </a:cubicBezTo>
                <a:cubicBezTo>
                  <a:pt x="432390" y="804530"/>
                  <a:pt x="417799" y="810843"/>
                  <a:pt x="404037" y="818707"/>
                </a:cubicBezTo>
                <a:cubicBezTo>
                  <a:pt x="392942" y="825047"/>
                  <a:pt x="383885" y="834939"/>
                  <a:pt x="372139" y="839973"/>
                </a:cubicBezTo>
                <a:cubicBezTo>
                  <a:pt x="358708" y="845729"/>
                  <a:pt x="343786" y="847061"/>
                  <a:pt x="329609" y="850605"/>
                </a:cubicBezTo>
                <a:cubicBezTo>
                  <a:pt x="318976" y="857693"/>
                  <a:pt x="309388" y="866680"/>
                  <a:pt x="297711" y="871870"/>
                </a:cubicBezTo>
                <a:cubicBezTo>
                  <a:pt x="277228" y="880974"/>
                  <a:pt x="233916" y="893135"/>
                  <a:pt x="233916" y="893135"/>
                </a:cubicBezTo>
                <a:cubicBezTo>
                  <a:pt x="223283" y="900223"/>
                  <a:pt x="211997" y="906417"/>
                  <a:pt x="202018" y="914400"/>
                </a:cubicBezTo>
                <a:cubicBezTo>
                  <a:pt x="126259" y="975008"/>
                  <a:pt x="247041" y="891474"/>
                  <a:pt x="148856" y="956931"/>
                </a:cubicBezTo>
                <a:cubicBezTo>
                  <a:pt x="99237" y="1031358"/>
                  <a:pt x="127590" y="1006549"/>
                  <a:pt x="74428" y="1041991"/>
                </a:cubicBezTo>
                <a:cubicBezTo>
                  <a:pt x="67340" y="1052624"/>
                  <a:pt x="61146" y="1063910"/>
                  <a:pt x="53163" y="1073889"/>
                </a:cubicBezTo>
                <a:cubicBezTo>
                  <a:pt x="46901" y="1081717"/>
                  <a:pt x="35620" y="1085846"/>
                  <a:pt x="31897" y="1095154"/>
                </a:cubicBezTo>
                <a:cubicBezTo>
                  <a:pt x="21043" y="1122290"/>
                  <a:pt x="19874" y="1152488"/>
                  <a:pt x="10632" y="1180214"/>
                </a:cubicBezTo>
                <a:lnTo>
                  <a:pt x="0" y="1212112"/>
                </a:lnTo>
                <a:cubicBezTo>
                  <a:pt x="3544" y="1222745"/>
                  <a:pt x="2707" y="1236085"/>
                  <a:pt x="10632" y="1244010"/>
                </a:cubicBezTo>
                <a:cubicBezTo>
                  <a:pt x="18557" y="1251935"/>
                  <a:pt x="32505" y="1249630"/>
                  <a:pt x="42530" y="1254642"/>
                </a:cubicBezTo>
                <a:cubicBezTo>
                  <a:pt x="53960" y="1260357"/>
                  <a:pt x="64449" y="1267924"/>
                  <a:pt x="74428" y="1275907"/>
                </a:cubicBezTo>
                <a:cubicBezTo>
                  <a:pt x="82256" y="1282169"/>
                  <a:pt x="87097" y="1292015"/>
                  <a:pt x="95693" y="1297173"/>
                </a:cubicBezTo>
                <a:cubicBezTo>
                  <a:pt x="130952" y="1318329"/>
                  <a:pt x="127590" y="1293624"/>
                  <a:pt x="127590" y="131843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3765E65-01C3-634A-8F84-E7F484F3A113}"/>
              </a:ext>
            </a:extLst>
          </p:cNvPr>
          <p:cNvSpPr/>
          <p:nvPr/>
        </p:nvSpPr>
        <p:spPr>
          <a:xfrm>
            <a:off x="8797341" y="4657060"/>
            <a:ext cx="665636" cy="630042"/>
          </a:xfrm>
          <a:custGeom>
            <a:avLst/>
            <a:gdLst>
              <a:gd name="connsiteX0" fmla="*/ 6417 w 665636"/>
              <a:gd name="connsiteY0" fmla="*/ 616689 h 630042"/>
              <a:gd name="connsiteX1" fmla="*/ 134008 w 665636"/>
              <a:gd name="connsiteY1" fmla="*/ 627321 h 630042"/>
              <a:gd name="connsiteX2" fmla="*/ 421087 w 665636"/>
              <a:gd name="connsiteY2" fmla="*/ 595424 h 630042"/>
              <a:gd name="connsiteX3" fmla="*/ 484882 w 665636"/>
              <a:gd name="connsiteY3" fmla="*/ 584791 h 630042"/>
              <a:gd name="connsiteX4" fmla="*/ 569943 w 665636"/>
              <a:gd name="connsiteY4" fmla="*/ 563526 h 630042"/>
              <a:gd name="connsiteX5" fmla="*/ 601840 w 665636"/>
              <a:gd name="connsiteY5" fmla="*/ 542261 h 630042"/>
              <a:gd name="connsiteX6" fmla="*/ 612473 w 665636"/>
              <a:gd name="connsiteY6" fmla="*/ 510363 h 630042"/>
              <a:gd name="connsiteX7" fmla="*/ 633738 w 665636"/>
              <a:gd name="connsiteY7" fmla="*/ 478466 h 630042"/>
              <a:gd name="connsiteX8" fmla="*/ 665636 w 665636"/>
              <a:gd name="connsiteY8" fmla="*/ 372140 h 630042"/>
              <a:gd name="connsiteX9" fmla="*/ 655003 w 665636"/>
              <a:gd name="connsiteY9" fmla="*/ 191387 h 630042"/>
              <a:gd name="connsiteX10" fmla="*/ 633738 w 665636"/>
              <a:gd name="connsiteY10" fmla="*/ 127591 h 630042"/>
              <a:gd name="connsiteX11" fmla="*/ 612473 w 665636"/>
              <a:gd name="connsiteY11" fmla="*/ 63796 h 630042"/>
              <a:gd name="connsiteX12" fmla="*/ 580575 w 665636"/>
              <a:gd name="connsiteY12" fmla="*/ 42531 h 630042"/>
              <a:gd name="connsiteX13" fmla="*/ 516780 w 665636"/>
              <a:gd name="connsiteY13" fmla="*/ 21266 h 630042"/>
              <a:gd name="connsiteX14" fmla="*/ 484882 w 665636"/>
              <a:gd name="connsiteY14" fmla="*/ 10633 h 630042"/>
              <a:gd name="connsiteX15" fmla="*/ 399822 w 665636"/>
              <a:gd name="connsiteY15" fmla="*/ 0 h 630042"/>
              <a:gd name="connsiteX16" fmla="*/ 165906 w 665636"/>
              <a:gd name="connsiteY16" fmla="*/ 21266 h 630042"/>
              <a:gd name="connsiteX17" fmla="*/ 134008 w 665636"/>
              <a:gd name="connsiteY17" fmla="*/ 31898 h 630042"/>
              <a:gd name="connsiteX18" fmla="*/ 70212 w 665636"/>
              <a:gd name="connsiteY18" fmla="*/ 74428 h 630042"/>
              <a:gd name="connsiteX19" fmla="*/ 48947 w 665636"/>
              <a:gd name="connsiteY19" fmla="*/ 138224 h 630042"/>
              <a:gd name="connsiteX20" fmla="*/ 38315 w 665636"/>
              <a:gd name="connsiteY20" fmla="*/ 170121 h 630042"/>
              <a:gd name="connsiteX21" fmla="*/ 17050 w 665636"/>
              <a:gd name="connsiteY21" fmla="*/ 244549 h 630042"/>
              <a:gd name="connsiteX22" fmla="*/ 17050 w 665636"/>
              <a:gd name="connsiteY22" fmla="*/ 627321 h 630042"/>
              <a:gd name="connsiteX23" fmla="*/ 6417 w 665636"/>
              <a:gd name="connsiteY23" fmla="*/ 616689 h 6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5636" h="630042">
                <a:moveTo>
                  <a:pt x="6417" y="616689"/>
                </a:moveTo>
                <a:cubicBezTo>
                  <a:pt x="25910" y="616689"/>
                  <a:pt x="91330" y="627321"/>
                  <a:pt x="134008" y="627321"/>
                </a:cubicBezTo>
                <a:cubicBezTo>
                  <a:pt x="255515" y="627321"/>
                  <a:pt x="306491" y="614523"/>
                  <a:pt x="421087" y="595424"/>
                </a:cubicBezTo>
                <a:cubicBezTo>
                  <a:pt x="442352" y="591880"/>
                  <a:pt x="464430" y="591608"/>
                  <a:pt x="484882" y="584791"/>
                </a:cubicBezTo>
                <a:cubicBezTo>
                  <a:pt x="533925" y="568444"/>
                  <a:pt x="505790" y="576357"/>
                  <a:pt x="569943" y="563526"/>
                </a:cubicBezTo>
                <a:cubicBezTo>
                  <a:pt x="580575" y="556438"/>
                  <a:pt x="593857" y="552239"/>
                  <a:pt x="601840" y="542261"/>
                </a:cubicBezTo>
                <a:cubicBezTo>
                  <a:pt x="608841" y="533509"/>
                  <a:pt x="607461" y="520388"/>
                  <a:pt x="612473" y="510363"/>
                </a:cubicBezTo>
                <a:cubicBezTo>
                  <a:pt x="618188" y="498934"/>
                  <a:pt x="628548" y="490143"/>
                  <a:pt x="633738" y="478466"/>
                </a:cubicBezTo>
                <a:cubicBezTo>
                  <a:pt x="648528" y="445188"/>
                  <a:pt x="656800" y="407484"/>
                  <a:pt x="665636" y="372140"/>
                </a:cubicBezTo>
                <a:cubicBezTo>
                  <a:pt x="662092" y="311889"/>
                  <a:pt x="662809" y="251235"/>
                  <a:pt x="655003" y="191387"/>
                </a:cubicBezTo>
                <a:cubicBezTo>
                  <a:pt x="652104" y="169160"/>
                  <a:pt x="640826" y="148856"/>
                  <a:pt x="633738" y="127591"/>
                </a:cubicBezTo>
                <a:cubicBezTo>
                  <a:pt x="633737" y="127589"/>
                  <a:pt x="612475" y="63798"/>
                  <a:pt x="612473" y="63796"/>
                </a:cubicBezTo>
                <a:cubicBezTo>
                  <a:pt x="601840" y="56708"/>
                  <a:pt x="592252" y="47721"/>
                  <a:pt x="580575" y="42531"/>
                </a:cubicBezTo>
                <a:cubicBezTo>
                  <a:pt x="560092" y="33427"/>
                  <a:pt x="538045" y="28354"/>
                  <a:pt x="516780" y="21266"/>
                </a:cubicBezTo>
                <a:cubicBezTo>
                  <a:pt x="506147" y="17722"/>
                  <a:pt x="496003" y="12023"/>
                  <a:pt x="484882" y="10633"/>
                </a:cubicBezTo>
                <a:lnTo>
                  <a:pt x="399822" y="0"/>
                </a:lnTo>
                <a:cubicBezTo>
                  <a:pt x="318027" y="5112"/>
                  <a:pt x="244068" y="3897"/>
                  <a:pt x="165906" y="21266"/>
                </a:cubicBezTo>
                <a:cubicBezTo>
                  <a:pt x="154965" y="23697"/>
                  <a:pt x="144641" y="28354"/>
                  <a:pt x="134008" y="31898"/>
                </a:cubicBezTo>
                <a:cubicBezTo>
                  <a:pt x="112743" y="46075"/>
                  <a:pt x="78294" y="50182"/>
                  <a:pt x="70212" y="74428"/>
                </a:cubicBezTo>
                <a:lnTo>
                  <a:pt x="48947" y="138224"/>
                </a:lnTo>
                <a:cubicBezTo>
                  <a:pt x="45403" y="148856"/>
                  <a:pt x="41033" y="159248"/>
                  <a:pt x="38315" y="170121"/>
                </a:cubicBezTo>
                <a:cubicBezTo>
                  <a:pt x="24964" y="223525"/>
                  <a:pt x="32303" y="198789"/>
                  <a:pt x="17050" y="244549"/>
                </a:cubicBezTo>
                <a:cubicBezTo>
                  <a:pt x="2696" y="402436"/>
                  <a:pt x="-4905" y="429723"/>
                  <a:pt x="17050" y="627321"/>
                </a:cubicBezTo>
                <a:cubicBezTo>
                  <a:pt x="18157" y="637284"/>
                  <a:pt x="-13076" y="616689"/>
                  <a:pt x="6417" y="616689"/>
                </a:cubicBezTo>
                <a:close/>
              </a:path>
            </a:pathLst>
          </a:custGeom>
          <a:noFill/>
          <a:ln>
            <a:solidFill>
              <a:srgbClr val="2632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158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46AD3-15D7-E843-9EE4-C39BB1815584}"/>
              </a:ext>
            </a:extLst>
          </p:cNvPr>
          <p:cNvSpPr>
            <a:spLocks noGrp="1"/>
          </p:cNvSpPr>
          <p:nvPr>
            <p:ph type="title"/>
          </p:nvPr>
        </p:nvSpPr>
        <p:spPr/>
        <p:txBody>
          <a:bodyPr/>
          <a:lstStyle/>
          <a:p>
            <a:r>
              <a:rPr lang="en-US" dirty="0"/>
              <a:t>Finding Similar Styles – Cosine difference</a:t>
            </a:r>
          </a:p>
        </p:txBody>
      </p:sp>
      <p:sp>
        <p:nvSpPr>
          <p:cNvPr id="3" name="Content Placeholder 2">
            <a:extLst>
              <a:ext uri="{FF2B5EF4-FFF2-40B4-BE49-F238E27FC236}">
                <a16:creationId xmlns:a16="http://schemas.microsoft.com/office/drawing/2014/main" id="{D98EA3AF-4535-0946-9E6A-722B2C9AD429}"/>
              </a:ext>
            </a:extLst>
          </p:cNvPr>
          <p:cNvSpPr>
            <a:spLocks noGrp="1"/>
          </p:cNvSpPr>
          <p:nvPr>
            <p:ph idx="1"/>
          </p:nvPr>
        </p:nvSpPr>
        <p:spPr/>
        <p:txBody>
          <a:bodyPr/>
          <a:lstStyle/>
          <a:p>
            <a:r>
              <a:rPr lang="en-US" dirty="0"/>
              <a:t>Used a similar recommender system as Netflix, </a:t>
            </a:r>
          </a:p>
          <a:p>
            <a:pPr lvl="1"/>
            <a:r>
              <a:rPr lang="en-US" dirty="0"/>
              <a:t>Movies = Designer, Season, Image</a:t>
            </a:r>
          </a:p>
          <a:p>
            <a:pPr lvl="1"/>
            <a:r>
              <a:rPr lang="en-US" dirty="0"/>
              <a:t>Ratings = Color</a:t>
            </a:r>
          </a:p>
          <a:p>
            <a:r>
              <a:rPr lang="en-US" dirty="0"/>
              <a:t>Create a distance metric, large numbers are “different” than others, small numbers are “similar” to others. </a:t>
            </a:r>
          </a:p>
        </p:txBody>
      </p:sp>
    </p:spTree>
    <p:extLst>
      <p:ext uri="{BB962C8B-B14F-4D97-AF65-F5344CB8AC3E}">
        <p14:creationId xmlns:p14="http://schemas.microsoft.com/office/powerpoint/2010/main" val="788284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6635E-A78F-1C4D-A113-FE4AA0C08588}"/>
              </a:ext>
            </a:extLst>
          </p:cNvPr>
          <p:cNvSpPr>
            <a:spLocks noGrp="1"/>
          </p:cNvSpPr>
          <p:nvPr>
            <p:ph type="title"/>
          </p:nvPr>
        </p:nvSpPr>
        <p:spPr/>
        <p:txBody>
          <a:bodyPr/>
          <a:lstStyle/>
          <a:p>
            <a:r>
              <a:rPr lang="en-US" dirty="0"/>
              <a:t>Finding Similar Outfits</a:t>
            </a:r>
          </a:p>
        </p:txBody>
      </p:sp>
      <p:pic>
        <p:nvPicPr>
          <p:cNvPr id="5" name="Content Placeholder 4">
            <a:extLst>
              <a:ext uri="{FF2B5EF4-FFF2-40B4-BE49-F238E27FC236}">
                <a16:creationId xmlns:a16="http://schemas.microsoft.com/office/drawing/2014/main" id="{E33593F1-BED3-FD40-BDFD-E32E9B82728C}"/>
              </a:ext>
            </a:extLst>
          </p:cNvPr>
          <p:cNvPicPr>
            <a:picLocks noGrp="1" noChangeAspect="1"/>
          </p:cNvPicPr>
          <p:nvPr>
            <p:ph idx="1"/>
          </p:nvPr>
        </p:nvPicPr>
        <p:blipFill>
          <a:blip r:embed="rId2"/>
          <a:stretch>
            <a:fillRect/>
          </a:stretch>
        </p:blipFill>
        <p:spPr>
          <a:xfrm>
            <a:off x="1757332" y="1758155"/>
            <a:ext cx="2902308" cy="4351338"/>
          </a:xfrm>
        </p:spPr>
      </p:pic>
      <p:pic>
        <p:nvPicPr>
          <p:cNvPr id="7" name="Picture 6">
            <a:extLst>
              <a:ext uri="{FF2B5EF4-FFF2-40B4-BE49-F238E27FC236}">
                <a16:creationId xmlns:a16="http://schemas.microsoft.com/office/drawing/2014/main" id="{C50346BD-0F6E-984A-9F8F-13AB158BC472}"/>
              </a:ext>
            </a:extLst>
          </p:cNvPr>
          <p:cNvPicPr>
            <a:picLocks noChangeAspect="1"/>
          </p:cNvPicPr>
          <p:nvPr/>
        </p:nvPicPr>
        <p:blipFill>
          <a:blip r:embed="rId3"/>
          <a:stretch>
            <a:fillRect/>
          </a:stretch>
        </p:blipFill>
        <p:spPr>
          <a:xfrm>
            <a:off x="6096000" y="1179473"/>
            <a:ext cx="1836234" cy="2754351"/>
          </a:xfrm>
          <a:prstGeom prst="ellipse">
            <a:avLst/>
          </a:prstGeom>
        </p:spPr>
      </p:pic>
      <p:pic>
        <p:nvPicPr>
          <p:cNvPr id="9" name="Picture 8">
            <a:extLst>
              <a:ext uri="{FF2B5EF4-FFF2-40B4-BE49-F238E27FC236}">
                <a16:creationId xmlns:a16="http://schemas.microsoft.com/office/drawing/2014/main" id="{29B8BD6E-E2A7-F944-8318-E82114CA174E}"/>
              </a:ext>
            </a:extLst>
          </p:cNvPr>
          <p:cNvPicPr>
            <a:picLocks noChangeAspect="1"/>
          </p:cNvPicPr>
          <p:nvPr/>
        </p:nvPicPr>
        <p:blipFill>
          <a:blip r:embed="rId4"/>
          <a:stretch>
            <a:fillRect/>
          </a:stretch>
        </p:blipFill>
        <p:spPr>
          <a:xfrm flipH="1">
            <a:off x="6085429" y="4076437"/>
            <a:ext cx="1846805" cy="2770207"/>
          </a:xfrm>
          <a:prstGeom prst="ellipse">
            <a:avLst/>
          </a:prstGeom>
        </p:spPr>
      </p:pic>
      <p:pic>
        <p:nvPicPr>
          <p:cNvPr id="11" name="Picture 10">
            <a:extLst>
              <a:ext uri="{FF2B5EF4-FFF2-40B4-BE49-F238E27FC236}">
                <a16:creationId xmlns:a16="http://schemas.microsoft.com/office/drawing/2014/main" id="{27449B61-D7B6-1444-8E38-7662D6642972}"/>
              </a:ext>
            </a:extLst>
          </p:cNvPr>
          <p:cNvPicPr>
            <a:picLocks noChangeAspect="1"/>
          </p:cNvPicPr>
          <p:nvPr/>
        </p:nvPicPr>
        <p:blipFill>
          <a:blip r:embed="rId5"/>
          <a:stretch>
            <a:fillRect/>
          </a:stretch>
        </p:blipFill>
        <p:spPr>
          <a:xfrm>
            <a:off x="8481079" y="4084364"/>
            <a:ext cx="1836234" cy="2754351"/>
          </a:xfrm>
          <a:prstGeom prst="ellipse">
            <a:avLst/>
          </a:prstGeom>
        </p:spPr>
      </p:pic>
      <p:pic>
        <p:nvPicPr>
          <p:cNvPr id="13" name="Picture 12">
            <a:extLst>
              <a:ext uri="{FF2B5EF4-FFF2-40B4-BE49-F238E27FC236}">
                <a16:creationId xmlns:a16="http://schemas.microsoft.com/office/drawing/2014/main" id="{9A40C658-4BE3-6941-840C-775C8A68998E}"/>
              </a:ext>
            </a:extLst>
          </p:cNvPr>
          <p:cNvPicPr>
            <a:picLocks noChangeAspect="1"/>
          </p:cNvPicPr>
          <p:nvPr/>
        </p:nvPicPr>
        <p:blipFill>
          <a:blip r:embed="rId6"/>
          <a:stretch>
            <a:fillRect/>
          </a:stretch>
        </p:blipFill>
        <p:spPr>
          <a:xfrm>
            <a:off x="8481079" y="1171544"/>
            <a:ext cx="1847707" cy="2770207"/>
          </a:xfrm>
          <a:prstGeom prst="ellipse">
            <a:avLst/>
          </a:prstGeom>
        </p:spPr>
      </p:pic>
    </p:spTree>
    <p:extLst>
      <p:ext uri="{BB962C8B-B14F-4D97-AF65-F5344CB8AC3E}">
        <p14:creationId xmlns:p14="http://schemas.microsoft.com/office/powerpoint/2010/main" val="2079792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EFB5-501A-9F46-A6F2-B688143AF6E2}"/>
              </a:ext>
            </a:extLst>
          </p:cNvPr>
          <p:cNvSpPr>
            <a:spLocks noGrp="1"/>
          </p:cNvSpPr>
          <p:nvPr>
            <p:ph type="title"/>
          </p:nvPr>
        </p:nvSpPr>
        <p:spPr/>
        <p:txBody>
          <a:bodyPr/>
          <a:lstStyle/>
          <a:p>
            <a:r>
              <a:rPr lang="en-US" dirty="0"/>
              <a:t>Appearance of Pea Green – Images found via Recommender system</a:t>
            </a:r>
          </a:p>
        </p:txBody>
      </p:sp>
      <p:pic>
        <p:nvPicPr>
          <p:cNvPr id="5" name="Content Placeholder 4">
            <a:extLst>
              <a:ext uri="{FF2B5EF4-FFF2-40B4-BE49-F238E27FC236}">
                <a16:creationId xmlns:a16="http://schemas.microsoft.com/office/drawing/2014/main" id="{7DCA1525-680F-5D4A-8CB6-BE351E493A09}"/>
              </a:ext>
            </a:extLst>
          </p:cNvPr>
          <p:cNvPicPr>
            <a:picLocks noGrp="1" noChangeAspect="1"/>
          </p:cNvPicPr>
          <p:nvPr>
            <p:ph idx="1"/>
          </p:nvPr>
        </p:nvPicPr>
        <p:blipFill>
          <a:blip r:embed="rId3"/>
          <a:stretch>
            <a:fillRect/>
          </a:stretch>
        </p:blipFill>
        <p:spPr>
          <a:xfrm>
            <a:off x="838200" y="1690688"/>
            <a:ext cx="2900892" cy="4351338"/>
          </a:xfrm>
        </p:spPr>
      </p:pic>
      <p:sp>
        <p:nvSpPr>
          <p:cNvPr id="6" name="TextBox 5">
            <a:extLst>
              <a:ext uri="{FF2B5EF4-FFF2-40B4-BE49-F238E27FC236}">
                <a16:creationId xmlns:a16="http://schemas.microsoft.com/office/drawing/2014/main" id="{BFA07567-C9A0-9B48-B8FE-5F3B8271180E}"/>
              </a:ext>
            </a:extLst>
          </p:cNvPr>
          <p:cNvSpPr txBox="1"/>
          <p:nvPr/>
        </p:nvSpPr>
        <p:spPr>
          <a:xfrm>
            <a:off x="838200" y="6144322"/>
            <a:ext cx="2908610" cy="646331"/>
          </a:xfrm>
          <a:prstGeom prst="rect">
            <a:avLst/>
          </a:prstGeom>
          <a:noFill/>
        </p:spPr>
        <p:txBody>
          <a:bodyPr wrap="square" rtlCol="0">
            <a:spAutoFit/>
          </a:bodyPr>
          <a:lstStyle/>
          <a:p>
            <a:r>
              <a:rPr lang="en-US" dirty="0"/>
              <a:t>Valentino – Spring 2016</a:t>
            </a:r>
          </a:p>
          <a:p>
            <a:r>
              <a:rPr lang="en-US" dirty="0"/>
              <a:t>First Appearance</a:t>
            </a:r>
          </a:p>
        </p:txBody>
      </p:sp>
      <p:pic>
        <p:nvPicPr>
          <p:cNvPr id="8" name="Picture 7">
            <a:extLst>
              <a:ext uri="{FF2B5EF4-FFF2-40B4-BE49-F238E27FC236}">
                <a16:creationId xmlns:a16="http://schemas.microsoft.com/office/drawing/2014/main" id="{D932AF73-C0D2-D142-B756-C93810EFFFC3}"/>
              </a:ext>
            </a:extLst>
          </p:cNvPr>
          <p:cNvPicPr>
            <a:picLocks noChangeAspect="1"/>
          </p:cNvPicPr>
          <p:nvPr/>
        </p:nvPicPr>
        <p:blipFill>
          <a:blip r:embed="rId4"/>
          <a:stretch>
            <a:fillRect/>
          </a:stretch>
        </p:blipFill>
        <p:spPr>
          <a:xfrm>
            <a:off x="7159907" y="2421215"/>
            <a:ext cx="1811336" cy="2717005"/>
          </a:xfrm>
          <a:prstGeom prst="ellipse">
            <a:avLst/>
          </a:prstGeom>
        </p:spPr>
      </p:pic>
      <p:sp>
        <p:nvSpPr>
          <p:cNvPr id="9" name="TextBox 8">
            <a:extLst>
              <a:ext uri="{FF2B5EF4-FFF2-40B4-BE49-F238E27FC236}">
                <a16:creationId xmlns:a16="http://schemas.microsoft.com/office/drawing/2014/main" id="{3542E42D-65FD-1249-A89D-829AD28BA731}"/>
              </a:ext>
            </a:extLst>
          </p:cNvPr>
          <p:cNvSpPr txBox="1"/>
          <p:nvPr/>
        </p:nvSpPr>
        <p:spPr>
          <a:xfrm>
            <a:off x="6611270" y="1958545"/>
            <a:ext cx="2908610" cy="369332"/>
          </a:xfrm>
          <a:prstGeom prst="rect">
            <a:avLst/>
          </a:prstGeom>
          <a:noFill/>
        </p:spPr>
        <p:txBody>
          <a:bodyPr wrap="square" rtlCol="0">
            <a:spAutoFit/>
          </a:bodyPr>
          <a:lstStyle/>
          <a:p>
            <a:pPr algn="ctr"/>
            <a:r>
              <a:rPr lang="en-US" dirty="0"/>
              <a:t>Gucci Spring 2017</a:t>
            </a:r>
          </a:p>
        </p:txBody>
      </p:sp>
      <p:grpSp>
        <p:nvGrpSpPr>
          <p:cNvPr id="15" name="Group 14">
            <a:extLst>
              <a:ext uri="{FF2B5EF4-FFF2-40B4-BE49-F238E27FC236}">
                <a16:creationId xmlns:a16="http://schemas.microsoft.com/office/drawing/2014/main" id="{4A11C931-95F6-4B4B-B83E-3B2698D49879}"/>
              </a:ext>
            </a:extLst>
          </p:cNvPr>
          <p:cNvGrpSpPr/>
          <p:nvPr/>
        </p:nvGrpSpPr>
        <p:grpSpPr>
          <a:xfrm>
            <a:off x="4008489" y="2421215"/>
            <a:ext cx="2908610" cy="3343812"/>
            <a:chOff x="3895480" y="1690688"/>
            <a:chExt cx="2908610" cy="3343812"/>
          </a:xfrm>
        </p:grpSpPr>
        <p:pic>
          <p:nvPicPr>
            <p:cNvPr id="13" name="Picture 12">
              <a:extLst>
                <a:ext uri="{FF2B5EF4-FFF2-40B4-BE49-F238E27FC236}">
                  <a16:creationId xmlns:a16="http://schemas.microsoft.com/office/drawing/2014/main" id="{4F2EFB21-57A3-734D-9F22-40A7EF45AEC4}"/>
                </a:ext>
              </a:extLst>
            </p:cNvPr>
            <p:cNvPicPr>
              <a:picLocks noChangeAspect="1"/>
            </p:cNvPicPr>
            <p:nvPr/>
          </p:nvPicPr>
          <p:blipFill>
            <a:blip r:embed="rId5"/>
            <a:stretch>
              <a:fillRect/>
            </a:stretch>
          </p:blipFill>
          <p:spPr>
            <a:xfrm>
              <a:off x="4407222" y="1690688"/>
              <a:ext cx="1858537" cy="2787805"/>
            </a:xfrm>
            <a:prstGeom prst="ellipse">
              <a:avLst/>
            </a:prstGeom>
          </p:spPr>
        </p:pic>
        <p:sp>
          <p:nvSpPr>
            <p:cNvPr id="14" name="TextBox 13">
              <a:extLst>
                <a:ext uri="{FF2B5EF4-FFF2-40B4-BE49-F238E27FC236}">
                  <a16:creationId xmlns:a16="http://schemas.microsoft.com/office/drawing/2014/main" id="{10091D18-8AF4-EE46-B3FC-979C027776FE}"/>
                </a:ext>
              </a:extLst>
            </p:cNvPr>
            <p:cNvSpPr txBox="1"/>
            <p:nvPr/>
          </p:nvSpPr>
          <p:spPr>
            <a:xfrm>
              <a:off x="3895480" y="4665168"/>
              <a:ext cx="2908610" cy="369332"/>
            </a:xfrm>
            <a:prstGeom prst="rect">
              <a:avLst/>
            </a:prstGeom>
            <a:noFill/>
          </p:spPr>
          <p:txBody>
            <a:bodyPr wrap="square" rtlCol="0">
              <a:spAutoFit/>
            </a:bodyPr>
            <a:lstStyle/>
            <a:p>
              <a:pPr algn="ctr"/>
              <a:r>
                <a:rPr lang="en-US" dirty="0"/>
                <a:t>Bottega Veneta Fall 2016</a:t>
              </a:r>
            </a:p>
          </p:txBody>
        </p:sp>
      </p:grpSp>
      <p:pic>
        <p:nvPicPr>
          <p:cNvPr id="17" name="Picture 16">
            <a:extLst>
              <a:ext uri="{FF2B5EF4-FFF2-40B4-BE49-F238E27FC236}">
                <a16:creationId xmlns:a16="http://schemas.microsoft.com/office/drawing/2014/main" id="{3FEC7AB4-04C3-0046-A3B2-C32DC6AF967D}"/>
              </a:ext>
            </a:extLst>
          </p:cNvPr>
          <p:cNvPicPr>
            <a:picLocks noChangeAspect="1"/>
          </p:cNvPicPr>
          <p:nvPr/>
        </p:nvPicPr>
        <p:blipFill>
          <a:blip r:embed="rId6"/>
          <a:stretch>
            <a:fillRect/>
          </a:stretch>
        </p:blipFill>
        <p:spPr>
          <a:xfrm>
            <a:off x="9857678" y="2400580"/>
            <a:ext cx="1765736" cy="2653912"/>
          </a:xfrm>
          <a:prstGeom prst="ellipse">
            <a:avLst/>
          </a:prstGeom>
        </p:spPr>
      </p:pic>
      <p:sp>
        <p:nvSpPr>
          <p:cNvPr id="18" name="TextBox 17">
            <a:extLst>
              <a:ext uri="{FF2B5EF4-FFF2-40B4-BE49-F238E27FC236}">
                <a16:creationId xmlns:a16="http://schemas.microsoft.com/office/drawing/2014/main" id="{79345887-10ED-2E42-BF7A-098C7DD45DB9}"/>
              </a:ext>
            </a:extLst>
          </p:cNvPr>
          <p:cNvSpPr txBox="1"/>
          <p:nvPr/>
        </p:nvSpPr>
        <p:spPr>
          <a:xfrm>
            <a:off x="9283390" y="5138220"/>
            <a:ext cx="2908610" cy="369332"/>
          </a:xfrm>
          <a:prstGeom prst="rect">
            <a:avLst/>
          </a:prstGeom>
          <a:noFill/>
        </p:spPr>
        <p:txBody>
          <a:bodyPr wrap="square" rtlCol="0">
            <a:spAutoFit/>
          </a:bodyPr>
          <a:lstStyle/>
          <a:p>
            <a:pPr algn="ctr"/>
            <a:r>
              <a:rPr lang="en-US" dirty="0" err="1"/>
              <a:t>Jacquemus</a:t>
            </a:r>
            <a:r>
              <a:rPr lang="en-US" dirty="0"/>
              <a:t> Spring 2018</a:t>
            </a:r>
          </a:p>
        </p:txBody>
      </p:sp>
    </p:spTree>
    <p:extLst>
      <p:ext uri="{BB962C8B-B14F-4D97-AF65-F5344CB8AC3E}">
        <p14:creationId xmlns:p14="http://schemas.microsoft.com/office/powerpoint/2010/main" val="3362664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64507-ECDD-3A40-AAB3-FE01A322378E}"/>
              </a:ext>
            </a:extLst>
          </p:cNvPr>
          <p:cNvSpPr>
            <a:spLocks noGrp="1"/>
          </p:cNvSpPr>
          <p:nvPr>
            <p:ph type="title"/>
          </p:nvPr>
        </p:nvSpPr>
        <p:spPr/>
        <p:txBody>
          <a:bodyPr/>
          <a:lstStyle/>
          <a:p>
            <a:r>
              <a:rPr lang="en-US" dirty="0"/>
              <a:t>Scope of Project</a:t>
            </a:r>
          </a:p>
        </p:txBody>
      </p:sp>
      <p:sp>
        <p:nvSpPr>
          <p:cNvPr id="3" name="Content Placeholder 2">
            <a:extLst>
              <a:ext uri="{FF2B5EF4-FFF2-40B4-BE49-F238E27FC236}">
                <a16:creationId xmlns:a16="http://schemas.microsoft.com/office/drawing/2014/main" id="{86C345F9-EA24-3440-B648-2088ECEEBEFC}"/>
              </a:ext>
            </a:extLst>
          </p:cNvPr>
          <p:cNvSpPr>
            <a:spLocks noGrp="1"/>
          </p:cNvSpPr>
          <p:nvPr>
            <p:ph idx="1"/>
          </p:nvPr>
        </p:nvSpPr>
        <p:spPr/>
        <p:txBody>
          <a:bodyPr/>
          <a:lstStyle/>
          <a:p>
            <a:r>
              <a:rPr lang="en-US" dirty="0"/>
              <a:t>Images Scraped from </a:t>
            </a:r>
            <a:r>
              <a:rPr lang="en-US" dirty="0" err="1"/>
              <a:t>Vogue.com</a:t>
            </a:r>
            <a:endParaRPr lang="en-US" dirty="0"/>
          </a:p>
          <a:p>
            <a:r>
              <a:rPr lang="en-US" dirty="0"/>
              <a:t>Every catwalk event labeled 2015-2019</a:t>
            </a:r>
          </a:p>
          <a:p>
            <a:r>
              <a:rPr lang="en-US" dirty="0"/>
              <a:t>Only Top Designers</a:t>
            </a:r>
          </a:p>
        </p:txBody>
      </p:sp>
    </p:spTree>
    <p:extLst>
      <p:ext uri="{BB962C8B-B14F-4D97-AF65-F5344CB8AC3E}">
        <p14:creationId xmlns:p14="http://schemas.microsoft.com/office/powerpoint/2010/main" val="3882882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AB59E19E-8C58-6D4E-AAAB-A3EAD2978742}"/>
              </a:ext>
            </a:extLst>
          </p:cNvPr>
          <p:cNvPicPr>
            <a:picLocks noChangeAspect="1"/>
          </p:cNvPicPr>
          <p:nvPr/>
        </p:nvPicPr>
        <p:blipFill>
          <a:blip r:embed="rId2"/>
          <a:stretch>
            <a:fillRect/>
          </a:stretch>
        </p:blipFill>
        <p:spPr>
          <a:xfrm>
            <a:off x="1904606" y="2822872"/>
            <a:ext cx="3334329" cy="2000597"/>
          </a:xfrm>
          <a:prstGeom prst="rect">
            <a:avLst/>
          </a:prstGeom>
        </p:spPr>
      </p:pic>
      <p:pic>
        <p:nvPicPr>
          <p:cNvPr id="43" name="Picture 42">
            <a:extLst>
              <a:ext uri="{FF2B5EF4-FFF2-40B4-BE49-F238E27FC236}">
                <a16:creationId xmlns:a16="http://schemas.microsoft.com/office/drawing/2014/main" id="{624E9601-FBAE-CD40-8EBD-1052F1875842}"/>
              </a:ext>
            </a:extLst>
          </p:cNvPr>
          <p:cNvPicPr>
            <a:picLocks noChangeAspect="1"/>
          </p:cNvPicPr>
          <p:nvPr/>
        </p:nvPicPr>
        <p:blipFill>
          <a:blip r:embed="rId3"/>
          <a:stretch>
            <a:fillRect/>
          </a:stretch>
        </p:blipFill>
        <p:spPr>
          <a:xfrm>
            <a:off x="-459322" y="1233712"/>
            <a:ext cx="3118569" cy="2044052"/>
          </a:xfrm>
          <a:prstGeom prst="rect">
            <a:avLst/>
          </a:prstGeom>
        </p:spPr>
      </p:pic>
      <p:pic>
        <p:nvPicPr>
          <p:cNvPr id="31" name="Picture 30">
            <a:extLst>
              <a:ext uri="{FF2B5EF4-FFF2-40B4-BE49-F238E27FC236}">
                <a16:creationId xmlns:a16="http://schemas.microsoft.com/office/drawing/2014/main" id="{C03AF086-4F34-FF42-8477-5E5E83B56302}"/>
              </a:ext>
            </a:extLst>
          </p:cNvPr>
          <p:cNvPicPr>
            <a:picLocks noChangeAspect="1"/>
          </p:cNvPicPr>
          <p:nvPr/>
        </p:nvPicPr>
        <p:blipFill>
          <a:blip r:embed="rId4"/>
          <a:stretch>
            <a:fillRect/>
          </a:stretch>
        </p:blipFill>
        <p:spPr>
          <a:xfrm>
            <a:off x="4731616" y="5087094"/>
            <a:ext cx="2103438" cy="2103438"/>
          </a:xfrm>
          <a:prstGeom prst="rect">
            <a:avLst/>
          </a:prstGeom>
        </p:spPr>
      </p:pic>
      <p:sp>
        <p:nvSpPr>
          <p:cNvPr id="2" name="Title 1">
            <a:extLst>
              <a:ext uri="{FF2B5EF4-FFF2-40B4-BE49-F238E27FC236}">
                <a16:creationId xmlns:a16="http://schemas.microsoft.com/office/drawing/2014/main" id="{1E720192-6051-1048-9B89-505F26B747BA}"/>
              </a:ext>
            </a:extLst>
          </p:cNvPr>
          <p:cNvSpPr>
            <a:spLocks noGrp="1"/>
          </p:cNvSpPr>
          <p:nvPr>
            <p:ph type="title"/>
          </p:nvPr>
        </p:nvSpPr>
        <p:spPr/>
        <p:txBody>
          <a:bodyPr/>
          <a:lstStyle/>
          <a:p>
            <a:r>
              <a:rPr lang="en-US" dirty="0"/>
              <a:t>Designers in the Data Set </a:t>
            </a:r>
          </a:p>
        </p:txBody>
      </p:sp>
      <p:pic>
        <p:nvPicPr>
          <p:cNvPr id="5" name="Picture 4">
            <a:extLst>
              <a:ext uri="{FF2B5EF4-FFF2-40B4-BE49-F238E27FC236}">
                <a16:creationId xmlns:a16="http://schemas.microsoft.com/office/drawing/2014/main" id="{A339B8A3-BF72-8F4F-8D26-87F1B8E1B25F}"/>
              </a:ext>
            </a:extLst>
          </p:cNvPr>
          <p:cNvPicPr>
            <a:picLocks noChangeAspect="1"/>
          </p:cNvPicPr>
          <p:nvPr/>
        </p:nvPicPr>
        <p:blipFill>
          <a:blip r:embed="rId5"/>
          <a:stretch>
            <a:fillRect/>
          </a:stretch>
        </p:blipFill>
        <p:spPr>
          <a:xfrm>
            <a:off x="74149" y="2275584"/>
            <a:ext cx="2413000" cy="2413000"/>
          </a:xfrm>
          <a:prstGeom prst="rect">
            <a:avLst/>
          </a:prstGeom>
        </p:spPr>
      </p:pic>
      <p:pic>
        <p:nvPicPr>
          <p:cNvPr id="9" name="Picture 8">
            <a:extLst>
              <a:ext uri="{FF2B5EF4-FFF2-40B4-BE49-F238E27FC236}">
                <a16:creationId xmlns:a16="http://schemas.microsoft.com/office/drawing/2014/main" id="{AF9599AC-7664-674A-B197-549F195566AD}"/>
              </a:ext>
            </a:extLst>
          </p:cNvPr>
          <p:cNvPicPr>
            <a:picLocks noChangeAspect="1"/>
          </p:cNvPicPr>
          <p:nvPr/>
        </p:nvPicPr>
        <p:blipFill>
          <a:blip r:embed="rId6"/>
          <a:stretch>
            <a:fillRect/>
          </a:stretch>
        </p:blipFill>
        <p:spPr>
          <a:xfrm>
            <a:off x="9640230" y="268288"/>
            <a:ext cx="1905000" cy="1422400"/>
          </a:xfrm>
          <a:prstGeom prst="rect">
            <a:avLst/>
          </a:prstGeom>
        </p:spPr>
      </p:pic>
      <p:pic>
        <p:nvPicPr>
          <p:cNvPr id="11" name="Picture 10">
            <a:extLst>
              <a:ext uri="{FF2B5EF4-FFF2-40B4-BE49-F238E27FC236}">
                <a16:creationId xmlns:a16="http://schemas.microsoft.com/office/drawing/2014/main" id="{3DD13B71-6FE9-9249-A9E6-031088140B16}"/>
              </a:ext>
            </a:extLst>
          </p:cNvPr>
          <p:cNvPicPr>
            <a:picLocks noChangeAspect="1"/>
          </p:cNvPicPr>
          <p:nvPr/>
        </p:nvPicPr>
        <p:blipFill>
          <a:blip r:embed="rId7"/>
          <a:stretch>
            <a:fillRect/>
          </a:stretch>
        </p:blipFill>
        <p:spPr>
          <a:xfrm>
            <a:off x="9101875" y="1600994"/>
            <a:ext cx="2981710" cy="1892300"/>
          </a:xfrm>
          <a:prstGeom prst="rect">
            <a:avLst/>
          </a:prstGeom>
        </p:spPr>
      </p:pic>
      <p:pic>
        <p:nvPicPr>
          <p:cNvPr id="15" name="Picture 14">
            <a:extLst>
              <a:ext uri="{FF2B5EF4-FFF2-40B4-BE49-F238E27FC236}">
                <a16:creationId xmlns:a16="http://schemas.microsoft.com/office/drawing/2014/main" id="{A58151FD-114B-FB47-8DBE-E9009F48C3C6}"/>
              </a:ext>
            </a:extLst>
          </p:cNvPr>
          <p:cNvPicPr>
            <a:picLocks noChangeAspect="1"/>
          </p:cNvPicPr>
          <p:nvPr/>
        </p:nvPicPr>
        <p:blipFill>
          <a:blip r:embed="rId8"/>
          <a:stretch>
            <a:fillRect/>
          </a:stretch>
        </p:blipFill>
        <p:spPr>
          <a:xfrm>
            <a:off x="9312488" y="3776663"/>
            <a:ext cx="2560484" cy="952500"/>
          </a:xfrm>
          <a:prstGeom prst="rect">
            <a:avLst/>
          </a:prstGeom>
        </p:spPr>
      </p:pic>
      <p:pic>
        <p:nvPicPr>
          <p:cNvPr id="17" name="Picture 16">
            <a:extLst>
              <a:ext uri="{FF2B5EF4-FFF2-40B4-BE49-F238E27FC236}">
                <a16:creationId xmlns:a16="http://schemas.microsoft.com/office/drawing/2014/main" id="{7616E12D-A691-E142-AA1D-18869FDDA9A2}"/>
              </a:ext>
            </a:extLst>
          </p:cNvPr>
          <p:cNvPicPr>
            <a:picLocks noChangeAspect="1"/>
          </p:cNvPicPr>
          <p:nvPr/>
        </p:nvPicPr>
        <p:blipFill>
          <a:blip r:embed="rId9"/>
          <a:stretch>
            <a:fillRect/>
          </a:stretch>
        </p:blipFill>
        <p:spPr>
          <a:xfrm>
            <a:off x="6914297" y="6081015"/>
            <a:ext cx="2725933" cy="512762"/>
          </a:xfrm>
          <a:prstGeom prst="rect">
            <a:avLst/>
          </a:prstGeom>
        </p:spPr>
      </p:pic>
      <p:pic>
        <p:nvPicPr>
          <p:cNvPr id="19" name="Picture 18">
            <a:extLst>
              <a:ext uri="{FF2B5EF4-FFF2-40B4-BE49-F238E27FC236}">
                <a16:creationId xmlns:a16="http://schemas.microsoft.com/office/drawing/2014/main" id="{DB2E4EC6-2512-6B40-BE9F-25231A5FF977}"/>
              </a:ext>
            </a:extLst>
          </p:cNvPr>
          <p:cNvPicPr>
            <a:picLocks noChangeAspect="1"/>
          </p:cNvPicPr>
          <p:nvPr/>
        </p:nvPicPr>
        <p:blipFill>
          <a:blip r:embed="rId10"/>
          <a:stretch>
            <a:fillRect/>
          </a:stretch>
        </p:blipFill>
        <p:spPr>
          <a:xfrm>
            <a:off x="7238184" y="3822254"/>
            <a:ext cx="1916209" cy="1813816"/>
          </a:xfrm>
          <a:prstGeom prst="rect">
            <a:avLst/>
          </a:prstGeom>
        </p:spPr>
      </p:pic>
      <p:pic>
        <p:nvPicPr>
          <p:cNvPr id="21" name="Picture 20">
            <a:extLst>
              <a:ext uri="{FF2B5EF4-FFF2-40B4-BE49-F238E27FC236}">
                <a16:creationId xmlns:a16="http://schemas.microsoft.com/office/drawing/2014/main" id="{7D361BC4-3908-1A45-8AD7-CC2BFAE71447}"/>
              </a:ext>
            </a:extLst>
          </p:cNvPr>
          <p:cNvPicPr>
            <a:picLocks noChangeAspect="1"/>
          </p:cNvPicPr>
          <p:nvPr/>
        </p:nvPicPr>
        <p:blipFill>
          <a:blip r:embed="rId11"/>
          <a:stretch>
            <a:fillRect/>
          </a:stretch>
        </p:blipFill>
        <p:spPr>
          <a:xfrm>
            <a:off x="7301009" y="115094"/>
            <a:ext cx="1728787" cy="1728787"/>
          </a:xfrm>
          <a:prstGeom prst="rect">
            <a:avLst/>
          </a:prstGeom>
        </p:spPr>
      </p:pic>
      <p:pic>
        <p:nvPicPr>
          <p:cNvPr id="7" name="Picture 6">
            <a:extLst>
              <a:ext uri="{FF2B5EF4-FFF2-40B4-BE49-F238E27FC236}">
                <a16:creationId xmlns:a16="http://schemas.microsoft.com/office/drawing/2014/main" id="{E85F2ED7-83F7-314A-AA19-37D46E6727A6}"/>
              </a:ext>
            </a:extLst>
          </p:cNvPr>
          <p:cNvPicPr>
            <a:picLocks noChangeAspect="1"/>
          </p:cNvPicPr>
          <p:nvPr/>
        </p:nvPicPr>
        <p:blipFill>
          <a:blip r:embed="rId12"/>
          <a:stretch>
            <a:fillRect/>
          </a:stretch>
        </p:blipFill>
        <p:spPr>
          <a:xfrm>
            <a:off x="7215318" y="1310084"/>
            <a:ext cx="1905740" cy="2474119"/>
          </a:xfrm>
          <a:prstGeom prst="rect">
            <a:avLst/>
          </a:prstGeom>
        </p:spPr>
      </p:pic>
      <p:pic>
        <p:nvPicPr>
          <p:cNvPr id="23" name="Picture 22">
            <a:extLst>
              <a:ext uri="{FF2B5EF4-FFF2-40B4-BE49-F238E27FC236}">
                <a16:creationId xmlns:a16="http://schemas.microsoft.com/office/drawing/2014/main" id="{FDBC8321-74D9-5A4C-B5C2-239EFED2A058}"/>
              </a:ext>
            </a:extLst>
          </p:cNvPr>
          <p:cNvPicPr>
            <a:picLocks noChangeAspect="1"/>
          </p:cNvPicPr>
          <p:nvPr/>
        </p:nvPicPr>
        <p:blipFill>
          <a:blip r:embed="rId13"/>
          <a:stretch>
            <a:fillRect/>
          </a:stretch>
        </p:blipFill>
        <p:spPr>
          <a:xfrm>
            <a:off x="10345303" y="5072406"/>
            <a:ext cx="1199927" cy="1706563"/>
          </a:xfrm>
          <a:prstGeom prst="rect">
            <a:avLst/>
          </a:prstGeom>
        </p:spPr>
      </p:pic>
      <p:pic>
        <p:nvPicPr>
          <p:cNvPr id="27" name="Picture 26">
            <a:extLst>
              <a:ext uri="{FF2B5EF4-FFF2-40B4-BE49-F238E27FC236}">
                <a16:creationId xmlns:a16="http://schemas.microsoft.com/office/drawing/2014/main" id="{3079BB0D-3B08-984F-A606-430EB208102A}"/>
              </a:ext>
            </a:extLst>
          </p:cNvPr>
          <p:cNvPicPr>
            <a:picLocks noChangeAspect="1"/>
          </p:cNvPicPr>
          <p:nvPr/>
        </p:nvPicPr>
        <p:blipFill>
          <a:blip r:embed="rId14"/>
          <a:stretch>
            <a:fillRect/>
          </a:stretch>
        </p:blipFill>
        <p:spPr>
          <a:xfrm>
            <a:off x="4276863" y="1537891"/>
            <a:ext cx="2730500" cy="1270000"/>
          </a:xfrm>
          <a:prstGeom prst="rect">
            <a:avLst/>
          </a:prstGeom>
        </p:spPr>
      </p:pic>
      <p:pic>
        <p:nvPicPr>
          <p:cNvPr id="33" name="Picture 32">
            <a:extLst>
              <a:ext uri="{FF2B5EF4-FFF2-40B4-BE49-F238E27FC236}">
                <a16:creationId xmlns:a16="http://schemas.microsoft.com/office/drawing/2014/main" id="{43A037D1-E2C3-FE4F-BD50-C27951C1B0C9}"/>
              </a:ext>
            </a:extLst>
          </p:cNvPr>
          <p:cNvPicPr>
            <a:picLocks noChangeAspect="1"/>
          </p:cNvPicPr>
          <p:nvPr/>
        </p:nvPicPr>
        <p:blipFill>
          <a:blip r:embed="rId15"/>
          <a:stretch>
            <a:fillRect/>
          </a:stretch>
        </p:blipFill>
        <p:spPr>
          <a:xfrm>
            <a:off x="0" y="5087094"/>
            <a:ext cx="2075754" cy="2075754"/>
          </a:xfrm>
          <a:prstGeom prst="rect">
            <a:avLst/>
          </a:prstGeom>
        </p:spPr>
      </p:pic>
      <p:pic>
        <p:nvPicPr>
          <p:cNvPr id="35" name="Picture 34">
            <a:extLst>
              <a:ext uri="{FF2B5EF4-FFF2-40B4-BE49-F238E27FC236}">
                <a16:creationId xmlns:a16="http://schemas.microsoft.com/office/drawing/2014/main" id="{2BF2E1B0-1F5C-EB4B-8C87-18B3A6A8C294}"/>
              </a:ext>
            </a:extLst>
          </p:cNvPr>
          <p:cNvPicPr>
            <a:picLocks noChangeAspect="1"/>
          </p:cNvPicPr>
          <p:nvPr/>
        </p:nvPicPr>
        <p:blipFill>
          <a:blip r:embed="rId16"/>
          <a:stretch>
            <a:fillRect/>
          </a:stretch>
        </p:blipFill>
        <p:spPr>
          <a:xfrm>
            <a:off x="2259998" y="5147068"/>
            <a:ext cx="2071688" cy="2071688"/>
          </a:xfrm>
          <a:prstGeom prst="rect">
            <a:avLst/>
          </a:prstGeom>
        </p:spPr>
      </p:pic>
      <p:grpSp>
        <p:nvGrpSpPr>
          <p:cNvPr id="44" name="Group 43">
            <a:extLst>
              <a:ext uri="{FF2B5EF4-FFF2-40B4-BE49-F238E27FC236}">
                <a16:creationId xmlns:a16="http://schemas.microsoft.com/office/drawing/2014/main" id="{9FA9342F-FCC3-5F46-B46C-5FA9B5BA7850}"/>
              </a:ext>
            </a:extLst>
          </p:cNvPr>
          <p:cNvGrpSpPr/>
          <p:nvPr/>
        </p:nvGrpSpPr>
        <p:grpSpPr>
          <a:xfrm>
            <a:off x="4528889" y="2885679"/>
            <a:ext cx="2809928" cy="2994422"/>
            <a:chOff x="4373706" y="2616150"/>
            <a:chExt cx="2809928" cy="2994422"/>
          </a:xfrm>
        </p:grpSpPr>
        <p:pic>
          <p:nvPicPr>
            <p:cNvPr id="25" name="Picture 24">
              <a:extLst>
                <a:ext uri="{FF2B5EF4-FFF2-40B4-BE49-F238E27FC236}">
                  <a16:creationId xmlns:a16="http://schemas.microsoft.com/office/drawing/2014/main" id="{82A4BD9D-6C13-124D-A999-0E5738BFF647}"/>
                </a:ext>
              </a:extLst>
            </p:cNvPr>
            <p:cNvPicPr>
              <a:picLocks noChangeAspect="1"/>
            </p:cNvPicPr>
            <p:nvPr/>
          </p:nvPicPr>
          <p:blipFill>
            <a:blip r:embed="rId17"/>
            <a:stretch>
              <a:fillRect/>
            </a:stretch>
          </p:blipFill>
          <p:spPr>
            <a:xfrm>
              <a:off x="4373706" y="2618034"/>
              <a:ext cx="2579688" cy="2579688"/>
            </a:xfrm>
            <a:prstGeom prst="rect">
              <a:avLst/>
            </a:prstGeom>
          </p:spPr>
        </p:pic>
        <p:pic>
          <p:nvPicPr>
            <p:cNvPr id="29" name="Picture 28">
              <a:extLst>
                <a:ext uri="{FF2B5EF4-FFF2-40B4-BE49-F238E27FC236}">
                  <a16:creationId xmlns:a16="http://schemas.microsoft.com/office/drawing/2014/main" id="{2866EE37-3F41-A043-A481-0B4F82E8AEB1}"/>
                </a:ext>
              </a:extLst>
            </p:cNvPr>
            <p:cNvPicPr>
              <a:picLocks noChangeAspect="1"/>
            </p:cNvPicPr>
            <p:nvPr/>
          </p:nvPicPr>
          <p:blipFill>
            <a:blip r:embed="rId18"/>
            <a:stretch>
              <a:fillRect/>
            </a:stretch>
          </p:blipFill>
          <p:spPr>
            <a:xfrm>
              <a:off x="4526304" y="4315124"/>
              <a:ext cx="2657330" cy="1295448"/>
            </a:xfrm>
            <a:prstGeom prst="rect">
              <a:avLst/>
            </a:prstGeom>
          </p:spPr>
        </p:pic>
        <p:pic>
          <p:nvPicPr>
            <p:cNvPr id="37" name="Picture 36">
              <a:extLst>
                <a:ext uri="{FF2B5EF4-FFF2-40B4-BE49-F238E27FC236}">
                  <a16:creationId xmlns:a16="http://schemas.microsoft.com/office/drawing/2014/main" id="{BFF3F95D-AE86-4749-A411-B1C364875547}"/>
                </a:ext>
              </a:extLst>
            </p:cNvPr>
            <p:cNvPicPr>
              <a:picLocks noChangeAspect="1"/>
            </p:cNvPicPr>
            <p:nvPr/>
          </p:nvPicPr>
          <p:blipFill>
            <a:blip r:embed="rId19"/>
            <a:stretch>
              <a:fillRect/>
            </a:stretch>
          </p:blipFill>
          <p:spPr>
            <a:xfrm>
              <a:off x="4553166" y="2616150"/>
              <a:ext cx="2133600" cy="889000"/>
            </a:xfrm>
            <a:prstGeom prst="rect">
              <a:avLst/>
            </a:prstGeom>
          </p:spPr>
        </p:pic>
      </p:grpSp>
      <p:pic>
        <p:nvPicPr>
          <p:cNvPr id="39" name="Picture 38">
            <a:extLst>
              <a:ext uri="{FF2B5EF4-FFF2-40B4-BE49-F238E27FC236}">
                <a16:creationId xmlns:a16="http://schemas.microsoft.com/office/drawing/2014/main" id="{363E75CE-7456-0E48-BCD8-4B87A213C8C1}"/>
              </a:ext>
            </a:extLst>
          </p:cNvPr>
          <p:cNvPicPr>
            <a:picLocks noChangeAspect="1"/>
          </p:cNvPicPr>
          <p:nvPr/>
        </p:nvPicPr>
        <p:blipFill>
          <a:blip r:embed="rId20"/>
          <a:stretch>
            <a:fillRect/>
          </a:stretch>
        </p:blipFill>
        <p:spPr>
          <a:xfrm>
            <a:off x="2336992" y="1537891"/>
            <a:ext cx="1917700" cy="1054100"/>
          </a:xfrm>
          <a:prstGeom prst="rect">
            <a:avLst/>
          </a:prstGeom>
        </p:spPr>
      </p:pic>
      <p:pic>
        <p:nvPicPr>
          <p:cNvPr id="13" name="Picture 12">
            <a:extLst>
              <a:ext uri="{FF2B5EF4-FFF2-40B4-BE49-F238E27FC236}">
                <a16:creationId xmlns:a16="http://schemas.microsoft.com/office/drawing/2014/main" id="{CF86E0BC-9312-EA42-9BAE-EFFBDBDB2FEA}"/>
              </a:ext>
            </a:extLst>
          </p:cNvPr>
          <p:cNvPicPr>
            <a:picLocks noChangeAspect="1"/>
          </p:cNvPicPr>
          <p:nvPr/>
        </p:nvPicPr>
        <p:blipFill>
          <a:blip r:embed="rId21"/>
          <a:stretch>
            <a:fillRect/>
          </a:stretch>
        </p:blipFill>
        <p:spPr>
          <a:xfrm>
            <a:off x="213199" y="4338638"/>
            <a:ext cx="3576743" cy="1187450"/>
          </a:xfrm>
          <a:prstGeom prst="rect">
            <a:avLst/>
          </a:prstGeom>
        </p:spPr>
      </p:pic>
    </p:spTree>
    <p:extLst>
      <p:ext uri="{BB962C8B-B14F-4D97-AF65-F5344CB8AC3E}">
        <p14:creationId xmlns:p14="http://schemas.microsoft.com/office/powerpoint/2010/main" val="1482055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B09D4-6F36-5F40-8804-F95A9EBA570F}"/>
              </a:ext>
            </a:extLst>
          </p:cNvPr>
          <p:cNvSpPr>
            <a:spLocks noGrp="1"/>
          </p:cNvSpPr>
          <p:nvPr>
            <p:ph type="title"/>
          </p:nvPr>
        </p:nvSpPr>
        <p:spPr>
          <a:xfrm>
            <a:off x="5263882" y="789132"/>
            <a:ext cx="6928118" cy="4018341"/>
          </a:xfrm>
          <a:noFill/>
        </p:spPr>
        <p:txBody>
          <a:bodyPr vert="horz" lIns="91440" tIns="45720" rIns="91440" bIns="45720" rtlCol="0" anchor="b">
            <a:normAutofit/>
          </a:bodyPr>
          <a:lstStyle/>
          <a:p>
            <a:r>
              <a:rPr lang="en-US" sz="6000" dirty="0"/>
              <a:t>&gt;60% of a fashion show image are pixels that are not clothes</a:t>
            </a:r>
          </a:p>
        </p:txBody>
      </p:sp>
      <p:pic>
        <p:nvPicPr>
          <p:cNvPr id="5" name="Content Placeholder 4">
            <a:extLst>
              <a:ext uri="{FF2B5EF4-FFF2-40B4-BE49-F238E27FC236}">
                <a16:creationId xmlns:a16="http://schemas.microsoft.com/office/drawing/2014/main" id="{699C27A4-1409-DA48-9D8D-51801BBC2C79}"/>
              </a:ext>
            </a:extLst>
          </p:cNvPr>
          <p:cNvPicPr>
            <a:picLocks noGrp="1" noChangeAspect="1"/>
          </p:cNvPicPr>
          <p:nvPr>
            <p:ph idx="1"/>
          </p:nvPr>
        </p:nvPicPr>
        <p:blipFill rotWithShape="1">
          <a:blip r:embed="rId3"/>
          <a:srcRect r="1" b="1647"/>
          <a:stretch/>
        </p:blipFill>
        <p:spPr>
          <a:xfrm>
            <a:off x="1" y="10"/>
            <a:ext cx="4654296" cy="6857990"/>
          </a:xfrm>
          <a:prstGeom prst="rect">
            <a:avLst/>
          </a:prstGeom>
        </p:spPr>
      </p:pic>
      <p:sp>
        <p:nvSpPr>
          <p:cNvPr id="8" name="Left Arrow 7">
            <a:extLst>
              <a:ext uri="{FF2B5EF4-FFF2-40B4-BE49-F238E27FC236}">
                <a16:creationId xmlns:a16="http://schemas.microsoft.com/office/drawing/2014/main" id="{2D919BD1-E480-DC42-88AE-89B8D27D3E19}"/>
              </a:ext>
            </a:extLst>
          </p:cNvPr>
          <p:cNvSpPr/>
          <p:nvPr/>
        </p:nvSpPr>
        <p:spPr>
          <a:xfrm>
            <a:off x="3326885" y="10"/>
            <a:ext cx="6526573" cy="87405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Arrow 10">
            <a:extLst>
              <a:ext uri="{FF2B5EF4-FFF2-40B4-BE49-F238E27FC236}">
                <a16:creationId xmlns:a16="http://schemas.microsoft.com/office/drawing/2014/main" id="{DAE6C3F9-6945-5243-A51B-801BB9650133}"/>
              </a:ext>
            </a:extLst>
          </p:cNvPr>
          <p:cNvSpPr/>
          <p:nvPr/>
        </p:nvSpPr>
        <p:spPr>
          <a:xfrm>
            <a:off x="4483650" y="1171238"/>
            <a:ext cx="5369808" cy="87405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Arrow 12">
            <a:extLst>
              <a:ext uri="{FF2B5EF4-FFF2-40B4-BE49-F238E27FC236}">
                <a16:creationId xmlns:a16="http://schemas.microsoft.com/office/drawing/2014/main" id="{4A807C23-D8B8-804A-A669-5731C45ECAD2}"/>
              </a:ext>
            </a:extLst>
          </p:cNvPr>
          <p:cNvSpPr/>
          <p:nvPr/>
        </p:nvSpPr>
        <p:spPr>
          <a:xfrm>
            <a:off x="4084403" y="4889366"/>
            <a:ext cx="5769055" cy="87405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2925F4B-907B-D04D-9ED9-06F052E7095B}"/>
              </a:ext>
            </a:extLst>
          </p:cNvPr>
          <p:cNvSpPr txBox="1"/>
          <p:nvPr/>
        </p:nvSpPr>
        <p:spPr>
          <a:xfrm>
            <a:off x="9853458" y="298986"/>
            <a:ext cx="2877671" cy="369332"/>
          </a:xfrm>
          <a:prstGeom prst="rect">
            <a:avLst/>
          </a:prstGeom>
          <a:noFill/>
        </p:spPr>
        <p:txBody>
          <a:bodyPr wrap="square" rtlCol="0">
            <a:spAutoFit/>
          </a:bodyPr>
          <a:lstStyle/>
          <a:p>
            <a:r>
              <a:rPr lang="en-US" b="1" dirty="0"/>
              <a:t>Other Models</a:t>
            </a:r>
          </a:p>
        </p:txBody>
      </p:sp>
      <p:sp>
        <p:nvSpPr>
          <p:cNvPr id="14" name="TextBox 13">
            <a:extLst>
              <a:ext uri="{FF2B5EF4-FFF2-40B4-BE49-F238E27FC236}">
                <a16:creationId xmlns:a16="http://schemas.microsoft.com/office/drawing/2014/main" id="{212B7554-F3C6-CD46-B063-1D7DB28DD256}"/>
              </a:ext>
            </a:extLst>
          </p:cNvPr>
          <p:cNvSpPr txBox="1"/>
          <p:nvPr/>
        </p:nvSpPr>
        <p:spPr>
          <a:xfrm>
            <a:off x="9853458" y="1397170"/>
            <a:ext cx="2877671" cy="369332"/>
          </a:xfrm>
          <a:prstGeom prst="rect">
            <a:avLst/>
          </a:prstGeom>
          <a:noFill/>
        </p:spPr>
        <p:txBody>
          <a:bodyPr wrap="square" rtlCol="0">
            <a:spAutoFit/>
          </a:bodyPr>
          <a:lstStyle/>
          <a:p>
            <a:r>
              <a:rPr lang="en-US" b="1" dirty="0"/>
              <a:t>Spectators</a:t>
            </a:r>
          </a:p>
        </p:txBody>
      </p:sp>
      <p:sp>
        <p:nvSpPr>
          <p:cNvPr id="15" name="TextBox 14">
            <a:extLst>
              <a:ext uri="{FF2B5EF4-FFF2-40B4-BE49-F238E27FC236}">
                <a16:creationId xmlns:a16="http://schemas.microsoft.com/office/drawing/2014/main" id="{18A179D4-8E86-7A44-A4BC-87537C8EEAB1}"/>
              </a:ext>
            </a:extLst>
          </p:cNvPr>
          <p:cNvSpPr txBox="1"/>
          <p:nvPr/>
        </p:nvSpPr>
        <p:spPr>
          <a:xfrm>
            <a:off x="9853458" y="5033405"/>
            <a:ext cx="2877671" cy="646331"/>
          </a:xfrm>
          <a:prstGeom prst="rect">
            <a:avLst/>
          </a:prstGeom>
          <a:noFill/>
        </p:spPr>
        <p:txBody>
          <a:bodyPr wrap="square" rtlCol="0">
            <a:spAutoFit/>
          </a:bodyPr>
          <a:lstStyle/>
          <a:p>
            <a:r>
              <a:rPr lang="en-US" b="1" dirty="0"/>
              <a:t>Stage and General Background</a:t>
            </a:r>
          </a:p>
        </p:txBody>
      </p:sp>
      <p:sp>
        <p:nvSpPr>
          <p:cNvPr id="16" name="Left Arrow 15">
            <a:extLst>
              <a:ext uri="{FF2B5EF4-FFF2-40B4-BE49-F238E27FC236}">
                <a16:creationId xmlns:a16="http://schemas.microsoft.com/office/drawing/2014/main" id="{C0843322-E6DF-E84A-8A8F-4D45C3BD717D}"/>
              </a:ext>
            </a:extLst>
          </p:cNvPr>
          <p:cNvSpPr/>
          <p:nvPr/>
        </p:nvSpPr>
        <p:spPr>
          <a:xfrm>
            <a:off x="2969643" y="5808395"/>
            <a:ext cx="6883815" cy="87405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E69F65F-490D-5741-9323-1ABEBC4CCA32}"/>
              </a:ext>
            </a:extLst>
          </p:cNvPr>
          <p:cNvSpPr txBox="1"/>
          <p:nvPr/>
        </p:nvSpPr>
        <p:spPr>
          <a:xfrm>
            <a:off x="9945429" y="5922258"/>
            <a:ext cx="2877671" cy="369332"/>
          </a:xfrm>
          <a:prstGeom prst="rect">
            <a:avLst/>
          </a:prstGeom>
          <a:noFill/>
        </p:spPr>
        <p:txBody>
          <a:bodyPr wrap="square" rtlCol="0">
            <a:spAutoFit/>
          </a:bodyPr>
          <a:lstStyle/>
          <a:p>
            <a:r>
              <a:rPr lang="en-US" b="1" dirty="0"/>
              <a:t>Model Skin and Hair</a:t>
            </a:r>
          </a:p>
        </p:txBody>
      </p:sp>
    </p:spTree>
    <p:extLst>
      <p:ext uri="{BB962C8B-B14F-4D97-AF65-F5344CB8AC3E}">
        <p14:creationId xmlns:p14="http://schemas.microsoft.com/office/powerpoint/2010/main" val="2018865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14B610A1-0692-3545-86B4-CDACF95FD3CE}"/>
              </a:ext>
            </a:extLst>
          </p:cNvPr>
          <p:cNvPicPr>
            <a:picLocks noChangeAspect="1"/>
          </p:cNvPicPr>
          <p:nvPr/>
        </p:nvPicPr>
        <p:blipFill rotWithShape="1">
          <a:blip r:embed="rId3">
            <a:extLst/>
          </a:blip>
          <a:srcRect l="7037" r="7630" b="1"/>
          <a:stretch/>
        </p:blipFill>
        <p:spPr>
          <a:xfrm>
            <a:off x="20" y="1"/>
            <a:ext cx="12191980" cy="6857999"/>
          </a:xfrm>
          <a:prstGeom prst="rect">
            <a:avLst/>
          </a:prstGeom>
        </p:spPr>
      </p:pic>
      <p:sp>
        <p:nvSpPr>
          <p:cNvPr id="1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B3108EA-6EC2-C444-B5D7-30D9D4680FFF}"/>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br>
              <a:rPr lang="en-US" sz="2800" b="1" dirty="0"/>
            </a:br>
            <a:r>
              <a:rPr lang="en-US" sz="2800" b="1" dirty="0"/>
              <a:t>Isolating Clothing</a:t>
            </a:r>
            <a:br>
              <a:rPr lang="en-US" sz="2800" b="1" dirty="0"/>
            </a:br>
            <a:r>
              <a:rPr lang="en-US" sz="2800" b="1" dirty="0"/>
              <a:t>Step 1: Isolate Fashion Model Using Tensor Flow</a:t>
            </a:r>
          </a:p>
        </p:txBody>
      </p:sp>
      <p:cxnSp>
        <p:nvCxnSpPr>
          <p:cNvPr id="20" name="Straight Connector 1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2125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DC6D5-022B-B744-8C6B-C5EEDFA1AF83}"/>
              </a:ext>
            </a:extLst>
          </p:cNvPr>
          <p:cNvSpPr>
            <a:spLocks noGrp="1"/>
          </p:cNvSpPr>
          <p:nvPr>
            <p:ph type="title"/>
          </p:nvPr>
        </p:nvSpPr>
        <p:spPr>
          <a:xfrm>
            <a:off x="393256" y="642713"/>
            <a:ext cx="4245800" cy="4225122"/>
          </a:xfrm>
        </p:spPr>
        <p:txBody>
          <a:bodyPr>
            <a:normAutofit/>
          </a:bodyPr>
          <a:lstStyle/>
          <a:p>
            <a:r>
              <a:rPr lang="en-US" dirty="0"/>
              <a:t>Isolating Clothing</a:t>
            </a:r>
            <a:br>
              <a:rPr lang="en-US" dirty="0"/>
            </a:br>
            <a:r>
              <a:rPr lang="en-US" dirty="0"/>
              <a:t>Step 2:</a:t>
            </a:r>
            <a:br>
              <a:rPr lang="en-US" dirty="0"/>
            </a:br>
            <a:r>
              <a:rPr lang="en-US" dirty="0"/>
              <a:t>Remove Background Using Canny Edge Detection</a:t>
            </a:r>
          </a:p>
        </p:txBody>
      </p:sp>
      <p:pic>
        <p:nvPicPr>
          <p:cNvPr id="8" name="Content Placeholder 4">
            <a:extLst>
              <a:ext uri="{FF2B5EF4-FFF2-40B4-BE49-F238E27FC236}">
                <a16:creationId xmlns:a16="http://schemas.microsoft.com/office/drawing/2014/main" id="{A71C359D-ABF0-0B41-BACA-78A8CDD2B09F}"/>
              </a:ext>
            </a:extLst>
          </p:cNvPr>
          <p:cNvPicPr>
            <a:picLocks noChangeAspect="1"/>
          </p:cNvPicPr>
          <p:nvPr/>
        </p:nvPicPr>
        <p:blipFill rotWithShape="1">
          <a:blip r:embed="rId2"/>
          <a:srcRect b="7787"/>
          <a:stretch/>
        </p:blipFill>
        <p:spPr>
          <a:xfrm>
            <a:off x="4639056" y="10"/>
            <a:ext cx="7552944" cy="6857990"/>
          </a:xfrm>
          <a:prstGeom prst="rect">
            <a:avLst/>
          </a:prstGeom>
          <a:effectLst/>
        </p:spPr>
      </p:pic>
    </p:spTree>
    <p:extLst>
      <p:ext uri="{BB962C8B-B14F-4D97-AF65-F5344CB8AC3E}">
        <p14:creationId xmlns:p14="http://schemas.microsoft.com/office/powerpoint/2010/main" val="2213451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F92349-0F79-5F4D-BFDA-D781B0F795B7}"/>
              </a:ext>
            </a:extLst>
          </p:cNvPr>
          <p:cNvSpPr>
            <a:spLocks noGrp="1"/>
          </p:cNvSpPr>
          <p:nvPr>
            <p:ph type="title"/>
          </p:nvPr>
        </p:nvSpPr>
        <p:spPr>
          <a:xfrm>
            <a:off x="527538" y="4756638"/>
            <a:ext cx="11139854" cy="1721164"/>
          </a:xfrm>
        </p:spPr>
        <p:txBody>
          <a:bodyPr vert="horz" lIns="91440" tIns="45720" rIns="91440" bIns="45720" rtlCol="0" anchor="b">
            <a:normAutofit/>
          </a:bodyPr>
          <a:lstStyle/>
          <a:p>
            <a:pPr algn="ctr"/>
            <a:r>
              <a:rPr lang="en-US" sz="5400">
                <a:solidFill>
                  <a:srgbClr val="FFFFFF"/>
                </a:solidFill>
              </a:rPr>
              <a:t>Extracting Color: K-Means Clustering to </a:t>
            </a:r>
            <a:br>
              <a:rPr lang="en-US" sz="5400">
                <a:solidFill>
                  <a:srgbClr val="FFFFFF"/>
                </a:solidFill>
              </a:rPr>
            </a:br>
            <a:r>
              <a:rPr lang="en-US" sz="5400">
                <a:solidFill>
                  <a:srgbClr val="FFFFFF"/>
                </a:solidFill>
              </a:rPr>
              <a:t>reduce images to 20 colors</a:t>
            </a:r>
            <a:endParaRPr lang="en-US" sz="5400" dirty="0">
              <a:solidFill>
                <a:srgbClr val="FFFFFF"/>
              </a:solidFill>
            </a:endParaRPr>
          </a:p>
        </p:txBody>
      </p:sp>
      <p:pic>
        <p:nvPicPr>
          <p:cNvPr id="5" name="Content Placeholder 4">
            <a:extLst>
              <a:ext uri="{FF2B5EF4-FFF2-40B4-BE49-F238E27FC236}">
                <a16:creationId xmlns:a16="http://schemas.microsoft.com/office/drawing/2014/main" id="{67B7458C-FE29-AA4A-A568-9AB54AFAFA0B}"/>
              </a:ext>
            </a:extLst>
          </p:cNvPr>
          <p:cNvPicPr>
            <a:picLocks noGrp="1" noChangeAspect="1"/>
          </p:cNvPicPr>
          <p:nvPr>
            <p:ph idx="1"/>
          </p:nvPr>
        </p:nvPicPr>
        <p:blipFill>
          <a:blip r:embed="rId3"/>
          <a:stretch>
            <a:fillRect/>
          </a:stretch>
        </p:blipFill>
        <p:spPr>
          <a:xfrm>
            <a:off x="1713787" y="307731"/>
            <a:ext cx="2668422" cy="3997637"/>
          </a:xfrm>
          <a:prstGeom prst="rect">
            <a:avLst/>
          </a:prstGeom>
        </p:spPr>
      </p:pic>
      <p:pic>
        <p:nvPicPr>
          <p:cNvPr id="7" name="Picture 6">
            <a:extLst>
              <a:ext uri="{FF2B5EF4-FFF2-40B4-BE49-F238E27FC236}">
                <a16:creationId xmlns:a16="http://schemas.microsoft.com/office/drawing/2014/main" id="{2EDF7BFC-C3FE-9041-907E-AE4DD3DABABB}"/>
              </a:ext>
            </a:extLst>
          </p:cNvPr>
          <p:cNvPicPr>
            <a:picLocks noChangeAspect="1"/>
          </p:cNvPicPr>
          <p:nvPr/>
        </p:nvPicPr>
        <p:blipFill>
          <a:blip r:embed="rId4"/>
          <a:stretch>
            <a:fillRect/>
          </a:stretch>
        </p:blipFill>
        <p:spPr>
          <a:xfrm>
            <a:off x="6416043" y="956210"/>
            <a:ext cx="5455917" cy="2700679"/>
          </a:xfrm>
          <a:prstGeom prst="rect">
            <a:avLst/>
          </a:prstGeom>
        </p:spPr>
      </p:pic>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782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F9229-8706-6D45-B152-9F4F6E75EBB4}"/>
              </a:ext>
            </a:extLst>
          </p:cNvPr>
          <p:cNvSpPr>
            <a:spLocks noGrp="1"/>
          </p:cNvSpPr>
          <p:nvPr>
            <p:ph type="title"/>
          </p:nvPr>
        </p:nvSpPr>
        <p:spPr>
          <a:xfrm>
            <a:off x="655320" y="365125"/>
            <a:ext cx="5120114" cy="1692794"/>
          </a:xfrm>
        </p:spPr>
        <p:txBody>
          <a:bodyPr>
            <a:normAutofit/>
          </a:bodyPr>
          <a:lstStyle/>
          <a:p>
            <a:r>
              <a:rPr lang="en-US" dirty="0"/>
              <a:t>Naming Colors: A non-trivial task</a:t>
            </a:r>
          </a:p>
        </p:txBody>
      </p:sp>
      <p:sp>
        <p:nvSpPr>
          <p:cNvPr id="3" name="Content Placeholder 2">
            <a:extLst>
              <a:ext uri="{FF2B5EF4-FFF2-40B4-BE49-F238E27FC236}">
                <a16:creationId xmlns:a16="http://schemas.microsoft.com/office/drawing/2014/main" id="{3802075A-7703-E441-9ED3-AC86FB00EDCA}"/>
              </a:ext>
            </a:extLst>
          </p:cNvPr>
          <p:cNvSpPr>
            <a:spLocks noGrp="1"/>
          </p:cNvSpPr>
          <p:nvPr>
            <p:ph idx="1"/>
          </p:nvPr>
        </p:nvSpPr>
        <p:spPr>
          <a:xfrm>
            <a:off x="655321" y="2575034"/>
            <a:ext cx="5120113" cy="3462228"/>
          </a:xfrm>
        </p:spPr>
        <p:txBody>
          <a:bodyPr>
            <a:normAutofit/>
          </a:bodyPr>
          <a:lstStyle/>
          <a:p>
            <a:r>
              <a:rPr lang="en-US" sz="1800" dirty="0"/>
              <a:t>Even w/ clustering, there are millions of possible RGB colors</a:t>
            </a:r>
          </a:p>
          <a:p>
            <a:r>
              <a:rPr lang="en-US" sz="1800" dirty="0"/>
              <a:t>Color name is subjective, but nuance extremely important in the fashion world</a:t>
            </a:r>
          </a:p>
          <a:p>
            <a:r>
              <a:rPr lang="en-US" sz="1800" dirty="0"/>
              <a:t>Chose 152 colors from XKCD Color Survey, A number chosen entirely based on Crayola's biggest box of crayons</a:t>
            </a:r>
          </a:p>
        </p:txBody>
      </p:sp>
      <p:pic>
        <p:nvPicPr>
          <p:cNvPr id="5" name="Picture 4">
            <a:extLst>
              <a:ext uri="{FF2B5EF4-FFF2-40B4-BE49-F238E27FC236}">
                <a16:creationId xmlns:a16="http://schemas.microsoft.com/office/drawing/2014/main" id="{B0F1FAD3-5336-5746-80BE-92FB0641F7B4}"/>
              </a:ext>
            </a:extLst>
          </p:cNvPr>
          <p:cNvPicPr>
            <a:picLocks noChangeAspect="1"/>
          </p:cNvPicPr>
          <p:nvPr/>
        </p:nvPicPr>
        <p:blipFill rotWithShape="1">
          <a:blip r:embed="rId3"/>
          <a:srcRect l="8117" r="9033"/>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6215751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484</TotalTime>
  <Words>671</Words>
  <Application>Microsoft Macintosh PowerPoint</Application>
  <PresentationFormat>Widescreen</PresentationFormat>
  <Paragraphs>77</Paragraphs>
  <Slides>24</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Fashioning Models from Fashion Models</vt:lpstr>
      <vt:lpstr>Problem Statement</vt:lpstr>
      <vt:lpstr>Scope of Project</vt:lpstr>
      <vt:lpstr>Designers in the Data Set </vt:lpstr>
      <vt:lpstr>&gt;60% of a fashion show image are pixels that are not clothes</vt:lpstr>
      <vt:lpstr> Isolating Clothing Step 1: Isolate Fashion Model Using Tensor Flow</vt:lpstr>
      <vt:lpstr>Isolating Clothing Step 2: Remove Background Using Canny Edge Detection</vt:lpstr>
      <vt:lpstr>Extracting Color: K-Means Clustering to  reduce images to 20 colors</vt:lpstr>
      <vt:lpstr>Naming Colors: A non-trivial task</vt:lpstr>
      <vt:lpstr>Here is my bag of Colors</vt:lpstr>
      <vt:lpstr>Mapping Colors</vt:lpstr>
      <vt:lpstr>Visualizing Color</vt:lpstr>
      <vt:lpstr>Visualizing Color</vt:lpstr>
      <vt:lpstr>How To Develop Intuition? Enter Data Science</vt:lpstr>
      <vt:lpstr>Predicting Designer – Season included</vt:lpstr>
      <vt:lpstr>Predicting Designer – Season excluded</vt:lpstr>
      <vt:lpstr>Defining Colors By Brand</vt:lpstr>
      <vt:lpstr>Defining Pallettes by Designer</vt:lpstr>
      <vt:lpstr>Lets take A look at Moschino TF-IDF</vt:lpstr>
      <vt:lpstr>Christian Dior</vt:lpstr>
      <vt:lpstr>Evidence of Designer ‘s Influencing each other</vt:lpstr>
      <vt:lpstr>Finding Similar Styles – Cosine difference</vt:lpstr>
      <vt:lpstr>Finding Similar Outfits</vt:lpstr>
      <vt:lpstr>Appearance of Pea Green – Images found via Recommender system</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Fashioning Models from Fashion Models</dc:title>
  <dc:creator>Frank Turner</dc:creator>
  <cp:lastModifiedBy>Frank Turner</cp:lastModifiedBy>
  <cp:revision>23</cp:revision>
  <dcterms:created xsi:type="dcterms:W3CDTF">2018-07-16T17:22:12Z</dcterms:created>
  <dcterms:modified xsi:type="dcterms:W3CDTF">2018-07-17T01:26:29Z</dcterms:modified>
</cp:coreProperties>
</file>